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总结为：</a:t>
            </a:r>
            <a:endParaRPr lang="zh-CN" altLang="en-US"/>
          </a:p>
          <a:p>
            <a:pPr algn="l"/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、显示谱线类型：</a:t>
            </a:r>
            <a:endParaRPr lang="zh-CN" altLang="en-US"/>
          </a:p>
          <a:p>
            <a:pPr algn="l"/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1.1</a:t>
            </a:r>
            <a:r>
              <a:rPr lang="zh-CN" altLang="en-US">
                <a:sym typeface="+mn-ea"/>
              </a:rPr>
              <a:t>）能量计数谱：分为原始能谱、符合谱（二维符合谱横纵坐标展平作为横坐标，计数为纵坐标）、反符合谱（单通道，如无通道信息则不可显示该项目，需要提前设置反符合事件的条件并甄别）</a:t>
            </a:r>
            <a:endParaRPr lang="zh-CN" altLang="en-US"/>
          </a:p>
          <a:p>
            <a:pPr algn="l"/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1.2</a:t>
            </a:r>
            <a:r>
              <a:rPr lang="zh-CN" altLang="en-US">
                <a:sym typeface="+mn-ea"/>
              </a:rPr>
              <a:t>）二维符合谱（有符合时间窗可选择，无时间窗则不显示该项）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、交互操作包括一般谱操作、能谱区域操作、符合事件操作</a:t>
            </a:r>
            <a:endParaRPr lang="zh-CN" altLang="en-US"/>
          </a:p>
          <a:p>
            <a:r>
              <a:rPr lang="en-US" altLang="zh-CN"/>
              <a:t>       2.1</a:t>
            </a:r>
            <a:r>
              <a:rPr lang="zh-CN" altLang="en-US"/>
              <a:t>一般操作：</a:t>
            </a:r>
            <a:r>
              <a:rPr lang="zh-CN" altLang="en-US">
                <a:sym typeface="+mn-ea"/>
              </a:rPr>
              <a:t>可放大缩小、自适应屏幕大小；常规、对数显示、显示刻度参数（</a:t>
            </a:r>
            <a:r>
              <a:rPr lang="zh-CN" altLang="en-US">
                <a:highlight>
                  <a:srgbClr val="FF0000"/>
                </a:highlight>
                <a:sym typeface="+mn-ea"/>
              </a:rPr>
              <a:t>具体是什么数据？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/>
              <a:t>       2.2</a:t>
            </a:r>
            <a:r>
              <a:rPr lang="zh-CN" altLang="en-US"/>
              <a:t>能量计数谱区域操作：（合成能量计数谱上操作）</a:t>
            </a:r>
            <a:endParaRPr lang="zh-CN" altLang="en-US"/>
          </a:p>
          <a:p>
            <a:pPr marL="457200" lvl="1" indent="457200"/>
            <a:r>
              <a:rPr lang="en-US" altLang="zh-CN"/>
              <a:t>2.2.1</a:t>
            </a:r>
            <a:r>
              <a:rPr lang="zh-CN" altLang="en-US"/>
              <a:t>区域处理</a:t>
            </a:r>
            <a:endParaRPr lang="en-US" altLang="zh-CN"/>
          </a:p>
          <a:p>
            <a:pPr marL="457200" lvl="1" indent="457200"/>
            <a:r>
              <a:rPr lang="zh-CN" altLang="en-US"/>
              <a:t>划定：时间间隔、</a:t>
            </a:r>
            <a:r>
              <a:rPr lang="en-US" altLang="zh-CN"/>
              <a:t>ROI</a:t>
            </a:r>
            <a:endParaRPr lang="en-US" altLang="zh-CN"/>
          </a:p>
          <a:p>
            <a:pPr marL="457200" lvl="1" indent="457200"/>
            <a:r>
              <a:rPr lang="zh-CN" altLang="en-US"/>
              <a:t>处理：</a:t>
            </a:r>
            <a:r>
              <a:rPr lang="en-US" altLang="zh-CN"/>
              <a:t>2.2.1.1</a:t>
            </a:r>
            <a:r>
              <a:rPr lang="zh-CN" altLang="en-US"/>
              <a:t>、时间间隔统计特征峰、</a:t>
            </a:r>
            <a:r>
              <a:rPr lang="en-US" altLang="zh-CN"/>
              <a:t>ROI</a:t>
            </a:r>
            <a:r>
              <a:rPr lang="zh-CN" altLang="en-US"/>
              <a:t>划定区域范围</a:t>
            </a:r>
            <a:r>
              <a:rPr lang="en-US" altLang="zh-CN"/>
              <a:t>  ——&gt; </a:t>
            </a:r>
            <a:r>
              <a:rPr lang="zh-CN" altLang="en-US"/>
              <a:t>计算计数率</a:t>
            </a:r>
            <a:r>
              <a:rPr lang="en-US" altLang="zh-CN"/>
              <a:t> ——&gt;</a:t>
            </a:r>
            <a:r>
              <a:rPr lang="zh-CN" altLang="en-US"/>
              <a:t>计数率变化趋势（</a:t>
            </a:r>
            <a:r>
              <a:rPr lang="zh-CN" altLang="en-US">
                <a:highlight>
                  <a:srgbClr val="FF0000"/>
                </a:highlight>
              </a:rPr>
              <a:t>计数率的统计时间单位是什么</a:t>
            </a:r>
            <a:r>
              <a:rPr lang="zh-CN" altLang="en-US"/>
              <a:t>？</a:t>
            </a:r>
            <a:r>
              <a:rPr lang="zh-CN" altLang="en-US">
                <a:highlight>
                  <a:srgbClr val="FF0000"/>
                </a:highlight>
              </a:rPr>
              <a:t>曲线图显示？</a:t>
            </a:r>
            <a:r>
              <a:rPr lang="zh-CN" altLang="en-US"/>
              <a:t>）</a:t>
            </a:r>
            <a:endParaRPr lang="zh-CN" altLang="en-US"/>
          </a:p>
          <a:p>
            <a:pPr marL="457200" lvl="1" indent="457200"/>
            <a:r>
              <a:rPr lang="en-US" altLang="zh-CN"/>
              <a:t>          2.2.1.2</a:t>
            </a:r>
            <a:r>
              <a:rPr lang="zh-CN" altLang="en-US"/>
              <a:t>、</a:t>
            </a:r>
            <a:r>
              <a:rPr lang="en-US" altLang="zh-CN"/>
              <a:t>ROI——&gt;</a:t>
            </a:r>
            <a:r>
              <a:rPr lang="zh-CN" altLang="en-US"/>
              <a:t>默认公式或者输入公式进行能峰拟合</a:t>
            </a:r>
            <a:r>
              <a:rPr lang="en-US" altLang="zh-CN"/>
              <a:t>——&gt;</a:t>
            </a:r>
            <a:r>
              <a:rPr lang="zh-CN" altLang="en-US"/>
              <a:t>展示峰位、</a:t>
            </a:r>
            <a:r>
              <a:rPr lang="en-US" altLang="zh-CN"/>
              <a:t>FWHM</a:t>
            </a:r>
            <a:r>
              <a:rPr lang="zh-CN" altLang="en-US"/>
              <a:t>、峰面积、本地计数等</a:t>
            </a:r>
            <a:endParaRPr lang="zh-CN" altLang="en-US"/>
          </a:p>
          <a:p>
            <a:pPr marL="457200" lvl="1" indent="457200"/>
            <a:r>
              <a:rPr lang="en-US" altLang="zh-CN"/>
              <a:t>                                                                                             ——&gt;2.2.1.3</a:t>
            </a:r>
            <a:r>
              <a:rPr lang="zh-CN" altLang="en-US"/>
              <a:t>在能量计数谱上显示拟合能谱和本底谱曲线（</a:t>
            </a:r>
            <a:r>
              <a:rPr lang="zh-CN" altLang="en-US">
                <a:highlight>
                  <a:srgbClr val="FF0000"/>
                </a:highlight>
              </a:rPr>
              <a:t>本地数据从何而来</a:t>
            </a:r>
            <a:r>
              <a:rPr lang="zh-CN" altLang="en-US"/>
              <a:t>）</a:t>
            </a:r>
            <a:endParaRPr lang="zh-CN" altLang="en-US"/>
          </a:p>
          <a:p>
            <a:pPr marL="457200" lvl="1" indent="457200"/>
            <a:r>
              <a:rPr lang="en-US" altLang="zh-CN"/>
              <a:t>2.2.1.4</a:t>
            </a:r>
            <a:r>
              <a:rPr lang="zh-CN" altLang="en-US"/>
              <a:t>、峰操作：选定能峰的信息给出可能的核素信息，通过选择核素可同步显示该核素其他能峰对应能量区域的能谱信息（</a:t>
            </a:r>
            <a:r>
              <a:rPr lang="zh-CN" altLang="en-US">
                <a:highlight>
                  <a:srgbClr val="FF0000"/>
                </a:highlight>
              </a:rPr>
              <a:t>显示什么</a:t>
            </a:r>
            <a:r>
              <a:rPr lang="zh-CN" altLang="en-US"/>
              <a:t>），如果有对应能峰信息给出能峰拟合信息（显示什么，如何显示）</a:t>
            </a:r>
            <a:endParaRPr lang="zh-CN" altLang="en-US"/>
          </a:p>
          <a:p>
            <a:pPr marL="457200" lvl="1" indent="457200"/>
            <a:endParaRPr lang="zh-CN" altLang="en-US"/>
          </a:p>
          <a:p>
            <a:pPr marL="0" lvl="0" indent="0"/>
            <a:r>
              <a:rPr lang="en-US" altLang="zh-CN">
                <a:sym typeface="+mn-ea"/>
              </a:rPr>
              <a:t>      2.3</a:t>
            </a:r>
            <a:r>
              <a:rPr lang="zh-CN" altLang="en-US">
                <a:sym typeface="+mn-ea"/>
              </a:rPr>
              <a:t>符合事件操作（二维符合谱上操作，如果无符合时间窗，则本条不显示）：</a:t>
            </a:r>
            <a:endParaRPr lang="zh-CN" altLang="en-US">
              <a:sym typeface="+mn-ea"/>
            </a:endParaRPr>
          </a:p>
          <a:p>
            <a:pPr marL="457200" lvl="1" indent="457200"/>
            <a:r>
              <a:rPr lang="en-US" altLang="zh-CN">
                <a:sym typeface="+mn-ea"/>
              </a:rPr>
              <a:t>2.3.1</a:t>
            </a:r>
            <a:r>
              <a:rPr lang="zh-CN" altLang="en-US">
                <a:sym typeface="+mn-ea"/>
              </a:rPr>
              <a:t>、粒子时间差统计，根据指定的时间差统计筛选符合事件（</a:t>
            </a:r>
            <a:r>
              <a:rPr lang="zh-CN" altLang="en-US">
                <a:highlight>
                  <a:srgbClr val="FF0000"/>
                </a:highlight>
                <a:sym typeface="+mn-ea"/>
              </a:rPr>
              <a:t>筛选后是否要在二维符合谱上重绘筛选后的事件分布？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pPr marL="457200" lvl="1" indent="457200"/>
            <a:r>
              <a:rPr lang="en-US" altLang="zh-CN">
                <a:sym typeface="+mn-ea"/>
              </a:rPr>
              <a:t>2.3.2</a:t>
            </a:r>
            <a:r>
              <a:rPr lang="zh-CN" altLang="en-US">
                <a:sym typeface="+mn-ea"/>
              </a:rPr>
              <a:t>、多条件粒子筛选、显示及统计：通过时间差、能量、符合次数筛选不同类型的符合事件及其粒子信息，制定筛选给出粒子的类型（电子、光子），统计事件次数</a:t>
            </a:r>
            <a:endParaRPr lang="zh-CN" altLang="en-US">
              <a:sym typeface="+mn-ea"/>
            </a:endParaRPr>
          </a:p>
          <a:p>
            <a:pPr marL="457200" lvl="1" indent="457200"/>
            <a:r>
              <a:rPr lang="en-US" altLang="zh-CN">
                <a:sym typeface="+mn-ea"/>
              </a:rPr>
              <a:t>2.3.3</a:t>
            </a:r>
            <a:r>
              <a:rPr lang="zh-CN" altLang="en-US">
                <a:sym typeface="+mn-ea"/>
              </a:rPr>
              <a:t>、在二维符合谱中，通过画圆、画矩形，统计区域中的不同能量的计数及粒子信息（</a:t>
            </a:r>
            <a:r>
              <a:rPr lang="zh-CN" altLang="en-US">
                <a:highlight>
                  <a:srgbClr val="FF0000"/>
                </a:highlight>
                <a:sym typeface="+mn-ea"/>
              </a:rPr>
              <a:t>粒子信息如何确定，需要展示什么信息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pPr marL="457200" lvl="1" indent="457200"/>
            <a:r>
              <a:rPr lang="en-US" altLang="zh-CN">
                <a:sym typeface="+mn-ea"/>
              </a:rPr>
              <a:t>2.3.4</a:t>
            </a:r>
            <a:r>
              <a:rPr lang="zh-CN" altLang="en-US">
                <a:sym typeface="+mn-ea"/>
              </a:rPr>
              <a:t>、二维符合谱展示两种模式，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、横坐标为初级入射粒子能量，纵坐标为次级粒子能量和。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、横轴为入射</a:t>
            </a:r>
            <a:r>
              <a:rPr lang="en-US" altLang="zh-CN">
                <a:sym typeface="+mn-ea"/>
              </a:rPr>
              <a:t>γ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X</a:t>
            </a:r>
            <a:r>
              <a:rPr lang="zh-CN" altLang="en-US">
                <a:sym typeface="+mn-ea"/>
              </a:rPr>
              <a:t>光子的能量，纵坐标为电子能量（</a:t>
            </a:r>
            <a:r>
              <a:rPr lang="zh-CN" altLang="en-US">
                <a:highlight>
                  <a:srgbClr val="FF0000"/>
                </a:highlight>
                <a:sym typeface="+mn-ea"/>
              </a:rPr>
              <a:t>如何确认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pPr marL="457200" lvl="1" indent="457200"/>
            <a:endParaRPr lang="zh-CN" altLang="en-US">
              <a:sym typeface="+mn-ea"/>
            </a:endParaRPr>
          </a:p>
          <a:p>
            <a:pPr marL="0" lvl="0" indent="0"/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历史数据的格式：（开发过程，先默认包含原始脉冲数据的情况）</a:t>
            </a:r>
            <a:endParaRPr lang="zh-CN" altLang="en-US">
              <a:sym typeface="+mn-ea"/>
            </a:endParaRPr>
          </a:p>
          <a:p>
            <a:pPr marL="0" lvl="0" indent="457200"/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、本系统测量及保存的数据（包含原始脉冲数据、道址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能量计数数据、能量刻度、效率刻度、符合时间窗等），均支持上述各分析操作</a:t>
            </a:r>
            <a:endParaRPr lang="zh-CN" altLang="en-US">
              <a:sym typeface="+mn-ea"/>
            </a:endParaRPr>
          </a:p>
          <a:p>
            <a:pPr marL="0" lvl="0" indent="457200"/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、导入的数据</a:t>
            </a:r>
            <a:endParaRPr lang="zh-CN" altLang="en-US">
              <a:sym typeface="+mn-ea"/>
            </a:endParaRPr>
          </a:p>
          <a:p>
            <a:pPr marL="457200" lvl="1" indent="457200"/>
            <a:r>
              <a:rPr lang="en-US" altLang="zh-CN">
                <a:sym typeface="+mn-ea"/>
              </a:rPr>
              <a:t>2.1</a:t>
            </a:r>
            <a:r>
              <a:rPr lang="zh-CN" altLang="en-US">
                <a:sym typeface="+mn-ea"/>
              </a:rPr>
              <a:t>、导入的数据只有合成谱数据（只能显示能量计数谱）</a:t>
            </a:r>
            <a:endParaRPr lang="en-US" altLang="zh-CN">
              <a:sym typeface="+mn-ea"/>
            </a:endParaRPr>
          </a:p>
          <a:p>
            <a:pPr marL="914400" lvl="2" indent="457200"/>
            <a:r>
              <a:rPr lang="en-US" altLang="zh-CN">
                <a:sym typeface="+mn-ea"/>
              </a:rPr>
              <a:t>2.1.1</a:t>
            </a:r>
            <a:r>
              <a:rPr lang="zh-CN" altLang="en-US">
                <a:sym typeface="+mn-ea"/>
              </a:rPr>
              <a:t>、有刻度数据</a:t>
            </a:r>
            <a:endParaRPr lang="zh-CN" altLang="en-US">
              <a:sym typeface="+mn-ea"/>
            </a:endParaRPr>
          </a:p>
          <a:p>
            <a:pPr marL="1371600" lvl="3" indent="457200"/>
            <a:r>
              <a:rPr lang="zh-CN" altLang="en-US">
                <a:sym typeface="+mn-ea"/>
              </a:rPr>
              <a:t>可实现上述</a:t>
            </a:r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功能</a:t>
            </a:r>
            <a:endParaRPr lang="zh-CN" altLang="en-US">
              <a:sym typeface="+mn-ea"/>
            </a:endParaRPr>
          </a:p>
          <a:p>
            <a:pPr marL="914400" lvl="2" indent="457200"/>
            <a:r>
              <a:rPr lang="en-US" altLang="zh-CN">
                <a:sym typeface="+mn-ea"/>
              </a:rPr>
              <a:t>2.1.2</a:t>
            </a:r>
            <a:r>
              <a:rPr lang="zh-CN" altLang="en-US">
                <a:sym typeface="+mn-ea"/>
              </a:rPr>
              <a:t>、无刻度数据</a:t>
            </a:r>
            <a:endParaRPr lang="zh-CN" altLang="en-US">
              <a:sym typeface="+mn-ea"/>
            </a:endParaRPr>
          </a:p>
          <a:p>
            <a:pPr marL="1371600" lvl="3" indent="457200"/>
            <a:r>
              <a:rPr lang="zh-CN" altLang="en-US">
                <a:sym typeface="+mn-ea"/>
              </a:rPr>
              <a:t>自行设置刻度后，可实现上述</a:t>
            </a:r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功能</a:t>
            </a:r>
            <a:endParaRPr lang="zh-CN" altLang="en-US">
              <a:sym typeface="+mn-ea"/>
            </a:endParaRPr>
          </a:p>
          <a:p>
            <a:pPr marL="914400" lvl="2" indent="0"/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、导入数据有单通道谱线数据（可自行展示合成谱数据，显示合成能量计数谱）</a:t>
            </a:r>
            <a:endParaRPr lang="zh-CN" altLang="en-US">
              <a:sym typeface="+mn-ea"/>
            </a:endParaRPr>
          </a:p>
          <a:p>
            <a:pPr marL="914400" lvl="2" indent="457200"/>
            <a:r>
              <a:rPr lang="en-US" altLang="zh-CN">
                <a:sym typeface="+mn-ea"/>
              </a:rPr>
              <a:t>2.2.1</a:t>
            </a:r>
            <a:r>
              <a:rPr lang="zh-CN" altLang="en-US">
                <a:sym typeface="+mn-ea"/>
              </a:rPr>
              <a:t>、有刻度数据</a:t>
            </a:r>
            <a:endParaRPr lang="zh-CN" altLang="en-US">
              <a:sym typeface="+mn-ea"/>
            </a:endParaRPr>
          </a:p>
          <a:p>
            <a:pPr marL="1371600" lvl="3" indent="457200"/>
            <a:r>
              <a:rPr lang="zh-CN" altLang="en-US">
                <a:sym typeface="+mn-ea"/>
              </a:rPr>
              <a:t>可实现上述</a:t>
            </a:r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功能</a:t>
            </a:r>
            <a:endParaRPr lang="zh-CN" altLang="en-US">
              <a:sym typeface="+mn-ea"/>
            </a:endParaRPr>
          </a:p>
          <a:p>
            <a:pPr marL="914400" lvl="2" indent="457200"/>
            <a:r>
              <a:rPr lang="en-US" altLang="zh-CN">
                <a:sym typeface="+mn-ea"/>
              </a:rPr>
              <a:t>2.2.2</a:t>
            </a:r>
            <a:r>
              <a:rPr lang="zh-CN" altLang="en-US">
                <a:sym typeface="+mn-ea"/>
              </a:rPr>
              <a:t>、无刻度数据</a:t>
            </a:r>
            <a:endParaRPr lang="zh-CN" altLang="en-US">
              <a:sym typeface="+mn-ea"/>
            </a:endParaRPr>
          </a:p>
          <a:p>
            <a:pPr marL="1371600" lvl="3" indent="457200"/>
            <a:r>
              <a:rPr lang="zh-CN" altLang="en-US">
                <a:sym typeface="+mn-ea"/>
              </a:rPr>
              <a:t>自行设置刻度后、可实现上述</a:t>
            </a:r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功能</a:t>
            </a:r>
            <a:endParaRPr lang="zh-CN" altLang="en-US">
              <a:sym typeface="+mn-ea"/>
            </a:endParaRPr>
          </a:p>
          <a:p>
            <a:pPr marL="914400" lvl="2" indent="0"/>
            <a:r>
              <a:rPr lang="en-US" altLang="zh-CN">
                <a:sym typeface="+mn-ea"/>
              </a:rPr>
              <a:t>2.3</a:t>
            </a:r>
            <a:r>
              <a:rPr lang="zh-CN" altLang="en-US">
                <a:sym typeface="+mn-ea"/>
              </a:rPr>
              <a:t>、导入数据有符合事件数据（无原始脉冲数据）</a:t>
            </a:r>
            <a:endParaRPr lang="zh-CN" altLang="en-US">
              <a:sym typeface="+mn-ea"/>
            </a:endParaRPr>
          </a:p>
          <a:p>
            <a:pPr marL="914400" lvl="2" indent="457200"/>
            <a:r>
              <a:rPr lang="zh-CN" altLang="en-US">
                <a:sym typeface="+mn-ea"/>
              </a:rPr>
              <a:t>可展示符合谱（一维、二维），可实现上述</a:t>
            </a:r>
            <a:r>
              <a:rPr lang="en-US" altLang="zh-CN">
                <a:sym typeface="+mn-ea"/>
              </a:rPr>
              <a:t>2.3.2</a:t>
            </a:r>
            <a:r>
              <a:rPr lang="zh-CN" altLang="en-US">
                <a:sym typeface="+mn-ea"/>
              </a:rPr>
              <a:t>中出时间差之外的统计时间次数</a:t>
            </a:r>
            <a:endParaRPr lang="zh-CN" altLang="en-US">
              <a:sym typeface="+mn-ea"/>
            </a:endParaRPr>
          </a:p>
          <a:p>
            <a:pPr marL="914400" lvl="2" indent="457200"/>
            <a:r>
              <a:rPr lang="zh-CN" altLang="en-US">
                <a:sym typeface="+mn-ea"/>
              </a:rPr>
              <a:t>可实现上述</a:t>
            </a:r>
            <a:r>
              <a:rPr lang="en-US" altLang="zh-CN">
                <a:sym typeface="+mn-ea"/>
              </a:rPr>
              <a:t>2.3.3/</a:t>
            </a:r>
            <a:r>
              <a:rPr lang="en-US" altLang="zh-CN">
                <a:highlight>
                  <a:srgbClr val="FF0000"/>
                </a:highlight>
                <a:sym typeface="+mn-ea"/>
              </a:rPr>
              <a:t>2.3.4</a:t>
            </a:r>
            <a:r>
              <a:rPr lang="zh-CN" altLang="en-US">
                <a:highlight>
                  <a:srgbClr val="FF0000"/>
                </a:highlight>
                <a:sym typeface="+mn-ea"/>
              </a:rPr>
              <a:t>？</a:t>
            </a:r>
            <a:endParaRPr lang="zh-CN" altLang="en-US">
              <a:sym typeface="+mn-ea"/>
            </a:endParaRPr>
          </a:p>
          <a:p>
            <a:pPr marL="914400" lvl="2" indent="0"/>
            <a:r>
              <a:rPr lang="en-US" altLang="zh-CN">
                <a:sym typeface="+mn-ea"/>
              </a:rPr>
              <a:t>2.3</a:t>
            </a:r>
            <a:r>
              <a:rPr lang="zh-CN" altLang="en-US">
                <a:sym typeface="+mn-ea"/>
              </a:rPr>
              <a:t>、导入数据有原始脉冲数据（板卡、通道、道址、时间戳）</a:t>
            </a:r>
            <a:endParaRPr lang="zh-CN" altLang="en-US">
              <a:sym typeface="+mn-ea"/>
            </a:endParaRPr>
          </a:p>
          <a:p>
            <a:pPr marL="914400" lvl="2" indent="457200"/>
            <a:r>
              <a:rPr lang="zh-CN" altLang="en-US">
                <a:sym typeface="+mn-ea"/>
              </a:rPr>
              <a:t>需要自行实现计数谱的计算并展示（各通道）、自行设置刻度后即可实现上述全部功能</a:t>
            </a:r>
            <a:endParaRPr lang="zh-CN" altLang="en-US">
              <a:sym typeface="+mn-ea"/>
            </a:endParaRPr>
          </a:p>
          <a:p>
            <a:pPr marL="0" lvl="0" indent="0"/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  <a:p>
            <a:pPr marL="457200" lvl="1" indent="457200"/>
            <a:endParaRPr lang="zh-CN" altLang="en-US"/>
          </a:p>
          <a:p>
            <a:pPr marL="457200" lvl="1" indent="457200"/>
            <a:endParaRPr lang="zh-CN" altLang="en-US"/>
          </a:p>
          <a:p>
            <a:pPr marL="457200" lvl="1" indent="45720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目前的所有功能中，无反符合事件相关的甄别及处理界面，即无反符合事件的记录，如何处理？</a:t>
            </a:r>
            <a:r>
              <a:rPr lang="en-US" altLang="zh-CN"/>
              <a:t>	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165" y="323850"/>
            <a:ext cx="11196955" cy="635063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2100580" y="1704975"/>
            <a:ext cx="565150" cy="4826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748280" y="1444625"/>
            <a:ext cx="1619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连接正常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242695" y="2486025"/>
            <a:ext cx="676275" cy="78105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71525" y="3218180"/>
            <a:ext cx="1619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连接断开（点击后重新连接）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1724025" y="4219575"/>
            <a:ext cx="610235" cy="24257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71525" y="4462145"/>
            <a:ext cx="1619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停止状态点击启动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855470" y="5104130"/>
            <a:ext cx="533400" cy="53721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86460" y="5578475"/>
            <a:ext cx="1619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启动状态点击停止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6674485" y="1848485"/>
            <a:ext cx="565150" cy="4826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294880" y="1665605"/>
            <a:ext cx="1619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点击标线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7821930" y="2874645"/>
            <a:ext cx="565150" cy="4826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387080" y="2692400"/>
            <a:ext cx="1619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点击显示当前位置的峰信息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184785" y="2256790"/>
            <a:ext cx="12007215" cy="1474470"/>
            <a:chOff x="291" y="3554"/>
            <a:chExt cx="20372" cy="306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1" y="3554"/>
              <a:ext cx="15845" cy="30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72" y="4447"/>
              <a:ext cx="1584" cy="3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72" y="5607"/>
              <a:ext cx="1584" cy="3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7" y="5071"/>
              <a:ext cx="1843" cy="32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86" y="6243"/>
              <a:ext cx="1843" cy="329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96" y="3554"/>
              <a:ext cx="2341" cy="306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77" y="3554"/>
              <a:ext cx="2386" cy="30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1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-21474825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2475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075" y="1012190"/>
            <a:ext cx="2972435" cy="5751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644775" y="989965"/>
          <a:ext cx="890016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520"/>
                <a:gridCol w="1112520"/>
                <a:gridCol w="1112520"/>
                <a:gridCol w="1112520"/>
                <a:gridCol w="1112520"/>
                <a:gridCol w="1112520"/>
                <a:gridCol w="1112520"/>
                <a:gridCol w="1112520"/>
              </a:tblGrid>
              <a:tr h="11715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700"/>
                        <a:t>板卡</a:t>
                      </a:r>
                      <a:r>
                        <a:rPr lang="en-US" altLang="zh-CN" sz="700"/>
                        <a:t>1</a:t>
                      </a:r>
                      <a:r>
                        <a:rPr lang="zh-CN" altLang="en-US" sz="700"/>
                        <a:t>探测器</a:t>
                      </a:r>
                      <a:r>
                        <a:rPr lang="en-US" altLang="zh-CN" sz="700"/>
                        <a:t>1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en-US" altLang="zh-CN" sz="700"/>
                    </a:p>
                    <a:p>
                      <a:pPr>
                        <a:buNone/>
                      </a:pPr>
                      <a:endParaRPr lang="en-US" altLang="zh-CN" sz="700"/>
                    </a:p>
                    <a:p>
                      <a:pPr>
                        <a:buNone/>
                      </a:pPr>
                      <a:endParaRPr lang="en-US" altLang="zh-CN" sz="700"/>
                    </a:p>
                    <a:p>
                      <a:pPr>
                        <a:buNone/>
                      </a:pPr>
                      <a:endParaRPr lang="en-US" altLang="zh-CN" sz="700"/>
                    </a:p>
                    <a:p>
                      <a:pPr>
                        <a:buNone/>
                      </a:pPr>
                      <a:endParaRPr lang="en-US" altLang="zh-CN" sz="7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700"/>
                        <a:t>板卡</a:t>
                      </a:r>
                      <a:r>
                        <a:rPr lang="en-US" altLang="zh-CN" sz="700"/>
                        <a:t>2</a:t>
                      </a:r>
                      <a:r>
                        <a:rPr lang="zh-CN" altLang="en-US" sz="700"/>
                        <a:t>探测器</a:t>
                      </a:r>
                      <a:r>
                        <a:rPr lang="en-US" altLang="zh-CN" sz="700"/>
                        <a:t>1</a:t>
                      </a:r>
                      <a:endParaRPr lang="en-US" altLang="zh-CN" sz="7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700"/>
                        <a:t>板卡</a:t>
                      </a:r>
                      <a:r>
                        <a:rPr lang="en-US" altLang="zh-CN" sz="700"/>
                        <a:t>3</a:t>
                      </a:r>
                      <a:r>
                        <a:rPr lang="zh-CN" altLang="en-US" sz="700"/>
                        <a:t>探测器</a:t>
                      </a:r>
                      <a:r>
                        <a:rPr lang="en-US" altLang="zh-CN" sz="700"/>
                        <a:t>1</a:t>
                      </a:r>
                      <a:endParaRPr lang="en-US" altLang="zh-CN" sz="70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700"/>
                        <a:t>板卡</a:t>
                      </a:r>
                      <a:r>
                        <a:rPr lang="en-US" altLang="zh-CN" sz="700"/>
                        <a:t>4</a:t>
                      </a:r>
                      <a:r>
                        <a:rPr lang="zh-CN" altLang="en-US" sz="700"/>
                        <a:t>探测器</a:t>
                      </a:r>
                      <a:r>
                        <a:rPr lang="en-US" altLang="zh-CN" sz="700"/>
                        <a:t>1</a:t>
                      </a:r>
                      <a:endParaRPr lang="en-US" altLang="zh-CN" sz="7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700"/>
                        <a:t>板卡</a:t>
                      </a:r>
                      <a:r>
                        <a:rPr lang="en-US" altLang="zh-CN" sz="700"/>
                        <a:t>5</a:t>
                      </a:r>
                      <a:r>
                        <a:rPr lang="zh-CN" altLang="en-US" sz="700"/>
                        <a:t>探测器</a:t>
                      </a:r>
                      <a:r>
                        <a:rPr lang="en-US" altLang="zh-CN" sz="700"/>
                        <a:t>1</a:t>
                      </a:r>
                      <a:endParaRPr lang="en-US" altLang="zh-CN" sz="7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700"/>
                        <a:t>板卡</a:t>
                      </a:r>
                      <a:r>
                        <a:rPr lang="en-US" altLang="zh-CN" sz="700"/>
                        <a:t>6</a:t>
                      </a:r>
                      <a:r>
                        <a:rPr lang="zh-CN" altLang="en-US" sz="700"/>
                        <a:t>探测器</a:t>
                      </a:r>
                      <a:r>
                        <a:rPr lang="en-US" altLang="zh-CN" sz="700"/>
                        <a:t>1</a:t>
                      </a:r>
                      <a:endParaRPr lang="en-US" altLang="zh-CN" sz="7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700"/>
                        <a:t>板卡</a:t>
                      </a:r>
                      <a:r>
                        <a:rPr lang="en-US" altLang="zh-CN" sz="700"/>
                        <a:t>7</a:t>
                      </a:r>
                      <a:r>
                        <a:rPr lang="zh-CN" altLang="en-US" sz="700"/>
                        <a:t>探测器</a:t>
                      </a:r>
                      <a:r>
                        <a:rPr lang="en-US" altLang="zh-CN" sz="700"/>
                        <a:t>1</a:t>
                      </a:r>
                      <a:endParaRPr lang="en-US" altLang="zh-CN" sz="7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700"/>
                        <a:t>板卡</a:t>
                      </a:r>
                      <a:r>
                        <a:rPr lang="en-US" altLang="zh-CN" sz="700"/>
                        <a:t>8</a:t>
                      </a:r>
                      <a:r>
                        <a:rPr lang="zh-CN" altLang="en-US" sz="700"/>
                        <a:t>探测器</a:t>
                      </a:r>
                      <a:r>
                        <a:rPr lang="en-US" altLang="zh-CN" sz="700"/>
                        <a:t>1</a:t>
                      </a:r>
                      <a:endParaRPr lang="en-US" altLang="zh-CN" sz="700"/>
                    </a:p>
                  </a:txBody>
                  <a:tcPr/>
                </a:tc>
              </a:tr>
              <a:tr h="11671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1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3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4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5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6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7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8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1671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1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3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3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3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3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4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3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5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3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6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3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7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3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8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3</a:t>
                      </a:r>
                      <a:endParaRPr lang="en-US" altLang="zh-CN" sz="7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1671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1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4</a:t>
                      </a:r>
                      <a:endParaRPr lang="zh-CN" alt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4</a:t>
                      </a:r>
                      <a:endParaRPr lang="zh-CN" altLang="en-US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3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4</a:t>
                      </a: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4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4</a:t>
                      </a: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5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4</a:t>
                      </a: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6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4</a:t>
                      </a: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7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4</a:t>
                      </a: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板卡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8</a:t>
                      </a:r>
                      <a:r>
                        <a:rPr lang="zh-CN" altLang="en-US" sz="700" b="1">
                          <a:solidFill>
                            <a:schemeClr val="lt1"/>
                          </a:solidFill>
                          <a:sym typeface="+mn-ea"/>
                        </a:rPr>
                        <a:t>探测器</a:t>
                      </a:r>
                      <a:r>
                        <a:rPr lang="en-US" altLang="zh-CN" sz="700" b="1">
                          <a:solidFill>
                            <a:schemeClr val="lt1"/>
                          </a:solidFill>
                          <a:sym typeface="+mn-ea"/>
                        </a:rPr>
                        <a:t>4</a:t>
                      </a:r>
                      <a:endParaRPr lang="zh-CN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426210" y="424815"/>
            <a:ext cx="1403985" cy="206375"/>
          </a:xfrm>
          <a:prstGeom prst="rec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626360" y="1241425"/>
            <a:ext cx="9582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14532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31165" y="386080"/>
            <a:ext cx="9950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符合事件选择：</a:t>
            </a:r>
            <a:endParaRPr lang="zh-CN" altLang="en-US" sz="1000"/>
          </a:p>
        </p:txBody>
      </p:sp>
      <p:sp>
        <p:nvSpPr>
          <p:cNvPr id="49" name="文本框 48"/>
          <p:cNvSpPr txBox="1"/>
          <p:nvPr/>
        </p:nvSpPr>
        <p:spPr>
          <a:xfrm>
            <a:off x="502920" y="942975"/>
            <a:ext cx="9950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核素选择：</a:t>
            </a:r>
            <a:endParaRPr lang="zh-CN" altLang="en-US" sz="100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330325"/>
            <a:ext cx="1447800" cy="123825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" y="3056890"/>
            <a:ext cx="1679575" cy="10547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95245" y="1597660"/>
            <a:ext cx="105600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00">
                <a:solidFill>
                  <a:schemeClr val="bg1"/>
                </a:solidFill>
              </a:rPr>
              <a:t>初级粒子计数：</a:t>
            </a:r>
            <a:r>
              <a:rPr lang="en-US" altLang="zh-CN" sz="700">
                <a:solidFill>
                  <a:schemeClr val="bg1"/>
                </a:solidFill>
              </a:rPr>
              <a:t>13602</a:t>
            </a:r>
            <a:endParaRPr lang="en-US" altLang="zh-CN" sz="7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11575" y="1241425"/>
            <a:ext cx="958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endParaRPr lang="zh-CN" altLang="en-US" sz="1200">
              <a:solidFill>
                <a:schemeClr val="bg1"/>
              </a:solidFill>
            </a:endParaRPr>
          </a:p>
          <a:p>
            <a:r>
              <a:rPr lang="en-US" altLang="zh-CN" sz="1200">
                <a:solidFill>
                  <a:schemeClr val="bg1"/>
                </a:solidFill>
                <a:sym typeface="+mn-ea"/>
              </a:rPr>
              <a:t>9563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11575" y="1611630"/>
            <a:ext cx="105600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00">
                <a:solidFill>
                  <a:schemeClr val="bg1"/>
                </a:solidFill>
              </a:rPr>
              <a:t>次级粒子计数：</a:t>
            </a:r>
            <a:r>
              <a:rPr lang="en-US" altLang="zh-CN" sz="700">
                <a:solidFill>
                  <a:schemeClr val="bg1"/>
                </a:solidFill>
              </a:rPr>
              <a:t>3862</a:t>
            </a:r>
            <a:endParaRPr lang="en-US" altLang="zh-CN" sz="7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95245" y="2546985"/>
            <a:ext cx="9582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16203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95245" y="2917190"/>
            <a:ext cx="105600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00">
                <a:solidFill>
                  <a:schemeClr val="bg1"/>
                </a:solidFill>
              </a:rPr>
              <a:t>次级粒子计数：</a:t>
            </a:r>
            <a:r>
              <a:rPr lang="en-US" altLang="zh-CN" sz="700">
                <a:solidFill>
                  <a:schemeClr val="bg1"/>
                </a:solidFill>
              </a:rPr>
              <a:t>7632</a:t>
            </a:r>
            <a:endParaRPr lang="en-US" altLang="zh-CN" sz="7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11575" y="2546985"/>
            <a:ext cx="9582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13332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11575" y="2917190"/>
            <a:ext cx="105600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00">
                <a:solidFill>
                  <a:schemeClr val="bg1"/>
                </a:solidFill>
              </a:rPr>
              <a:t>次级粒子计数：</a:t>
            </a:r>
            <a:r>
              <a:rPr lang="en-US" altLang="zh-CN" sz="700">
                <a:solidFill>
                  <a:schemeClr val="bg1"/>
                </a:solidFill>
              </a:rPr>
              <a:t>1449</a:t>
            </a:r>
            <a:endParaRPr lang="en-US" altLang="zh-CN" sz="7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96790" y="1241425"/>
            <a:ext cx="9582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11202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96790" y="1611630"/>
            <a:ext cx="105600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00">
                <a:solidFill>
                  <a:schemeClr val="bg1"/>
                </a:solidFill>
              </a:rPr>
              <a:t>次级粒子计数：</a:t>
            </a:r>
            <a:r>
              <a:rPr lang="en-US" altLang="zh-CN" sz="700">
                <a:solidFill>
                  <a:schemeClr val="bg1"/>
                </a:solidFill>
              </a:rPr>
              <a:t>659</a:t>
            </a:r>
            <a:endParaRPr lang="en-US" altLang="zh-CN" sz="70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927600" y="2610485"/>
            <a:ext cx="9582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3262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045835" y="2610485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7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56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127875" y="2610485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85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246110" y="2610485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136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328150" y="2610485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0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0446385" y="2610485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0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869815" y="3755390"/>
            <a:ext cx="9582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2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262</a:t>
            </a:r>
            <a:endParaRPr lang="en-US" altLang="zh-CN" sz="1400">
              <a:solidFill>
                <a:schemeClr val="bg1"/>
              </a:solidFill>
            </a:endParaRPr>
          </a:p>
          <a:p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988050" y="3755390"/>
            <a:ext cx="958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721</a:t>
            </a:r>
            <a:endParaRPr lang="en-US" altLang="zh-CN" sz="1400">
              <a:solidFill>
                <a:schemeClr val="bg1"/>
              </a:solidFill>
            </a:endParaRPr>
          </a:p>
          <a:p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070090" y="3755390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152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188325" y="3755390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96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270365" y="3755390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0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0388600" y="3755390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0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869815" y="4900295"/>
            <a:ext cx="9582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2212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988050" y="4900295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543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070090" y="4900295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69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188325" y="4900295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75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270365" y="4900295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0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0388600" y="4900295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0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988050" y="1483360"/>
            <a:ext cx="9582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3562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070090" y="1483360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256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188325" y="1483360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86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9270365" y="1483360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8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0388600" y="1483360"/>
            <a:ext cx="958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</a:rPr>
              <a:t>0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751580" y="3755390"/>
            <a:ext cx="9582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10201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633345" y="3755390"/>
            <a:ext cx="9582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13343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1580" y="4900295"/>
            <a:ext cx="9582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7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201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633345" y="4900295"/>
            <a:ext cx="9582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总计数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9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201</a:t>
            </a:r>
            <a:endParaRPr lang="en-US" altLang="zh-CN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44475" y="390525"/>
            <a:ext cx="1478915" cy="27349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900"/>
              <a:t>能谱概要信息</a:t>
            </a:r>
            <a:endParaRPr lang="zh-CN" altLang="en-US" sz="900"/>
          </a:p>
          <a:p>
            <a:pPr algn="ctr"/>
            <a:endParaRPr lang="zh-CN" altLang="en-US" sz="900"/>
          </a:p>
          <a:p>
            <a:pPr algn="ctr"/>
            <a:r>
              <a:rPr lang="zh-CN" altLang="en-US" sz="900"/>
              <a:t>设备名称</a:t>
            </a:r>
            <a:endParaRPr lang="zh-CN" altLang="en-US" sz="900"/>
          </a:p>
          <a:p>
            <a:pPr algn="ctr"/>
            <a:r>
              <a:rPr lang="zh-CN" altLang="en-US" sz="900"/>
              <a:t>探测器数量</a:t>
            </a:r>
            <a:endParaRPr lang="zh-CN" altLang="en-US" sz="900"/>
          </a:p>
          <a:p>
            <a:pPr algn="ctr"/>
            <a:r>
              <a:rPr lang="zh-CN" altLang="en-US" sz="900"/>
              <a:t>最大道址</a:t>
            </a:r>
            <a:endParaRPr lang="zh-CN" altLang="en-US" sz="900"/>
          </a:p>
          <a:p>
            <a:pPr algn="ctr"/>
            <a:r>
              <a:rPr lang="zh-CN" altLang="en-US" sz="900"/>
              <a:t>测量开始时间</a:t>
            </a:r>
            <a:endParaRPr lang="zh-CN" altLang="en-US" sz="900"/>
          </a:p>
          <a:p>
            <a:pPr algn="ctr"/>
            <a:r>
              <a:rPr lang="zh-CN" altLang="en-US" sz="900"/>
              <a:t>真时间</a:t>
            </a:r>
            <a:endParaRPr lang="zh-CN" altLang="en-US" sz="900"/>
          </a:p>
          <a:p>
            <a:pPr algn="ctr"/>
            <a:r>
              <a:rPr lang="zh-CN" altLang="en-US" sz="900"/>
              <a:t>活时间</a:t>
            </a:r>
            <a:endParaRPr lang="zh-CN" altLang="en-US" sz="900"/>
          </a:p>
          <a:p>
            <a:pPr algn="ctr"/>
            <a:r>
              <a:rPr lang="zh-CN" altLang="en-US" sz="900"/>
              <a:t>符合时间窗</a:t>
            </a:r>
            <a:endParaRPr lang="zh-CN" altLang="en-US" sz="900"/>
          </a:p>
          <a:p>
            <a:pPr algn="ctr"/>
            <a:endParaRPr lang="zh-CN" altLang="en-US" sz="900"/>
          </a:p>
        </p:txBody>
      </p:sp>
      <p:sp>
        <p:nvSpPr>
          <p:cNvPr id="5" name="矩形 4"/>
          <p:cNvSpPr/>
          <p:nvPr/>
        </p:nvSpPr>
        <p:spPr>
          <a:xfrm>
            <a:off x="244475" y="3267710"/>
            <a:ext cx="1479550" cy="27349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900"/>
              <a:t>刻度信息</a:t>
            </a:r>
            <a:endParaRPr lang="zh-CN" altLang="en-US" sz="900"/>
          </a:p>
          <a:p>
            <a:pPr algn="ctr"/>
            <a:endParaRPr lang="zh-CN" altLang="en-US" sz="900"/>
          </a:p>
          <a:p>
            <a:pPr algn="ctr"/>
            <a:r>
              <a:rPr lang="zh-CN" altLang="en-US" sz="900"/>
              <a:t>能量刻度</a:t>
            </a:r>
            <a:endParaRPr lang="zh-CN" altLang="en-US" sz="900"/>
          </a:p>
          <a:p>
            <a:pPr algn="ctr"/>
            <a:r>
              <a:rPr lang="zh-CN" altLang="en-US" sz="900"/>
              <a:t>效率刻度</a:t>
            </a:r>
            <a:endParaRPr lang="zh-CN" altLang="en-US" sz="900"/>
          </a:p>
          <a:p>
            <a:pPr algn="ctr"/>
            <a:endParaRPr lang="zh-CN" altLang="en-US" sz="900"/>
          </a:p>
        </p:txBody>
      </p:sp>
      <p:sp>
        <p:nvSpPr>
          <p:cNvPr id="6" name="矩形 5"/>
          <p:cNvSpPr/>
          <p:nvPr/>
        </p:nvSpPr>
        <p:spPr>
          <a:xfrm>
            <a:off x="1861185" y="390525"/>
            <a:ext cx="7296785" cy="27355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900"/>
              <a:t>显示谱：</a:t>
            </a:r>
            <a:endParaRPr lang="zh-CN" altLang="en-US" sz="900"/>
          </a:p>
          <a:p>
            <a:pPr algn="l"/>
            <a:r>
              <a:rPr lang="zh-CN" altLang="en-US" sz="900"/>
              <a:t>一、常规操作：可放大缩小、自适应屏幕大小；常规、对数显示、显示刻度参数</a:t>
            </a:r>
            <a:endParaRPr lang="zh-CN" altLang="en-US" sz="900"/>
          </a:p>
          <a:p>
            <a:pPr algn="l"/>
            <a:r>
              <a:rPr lang="zh-CN" altLang="en-US" sz="900"/>
              <a:t>二、显示谱线类型：</a:t>
            </a:r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 2.1</a:t>
            </a:r>
            <a:r>
              <a:rPr lang="zh-CN" altLang="en-US" sz="900"/>
              <a:t>）能量计数谱：分为原始能谱、符合谱、反符合谱（单通道，如无通道信息则不可显示该项目）</a:t>
            </a:r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 2.2</a:t>
            </a:r>
            <a:r>
              <a:rPr lang="zh-CN" altLang="en-US" sz="900"/>
              <a:t>）二维符合谱（有符合时间窗可选择，无时间窗则不显示该项）</a:t>
            </a:r>
            <a:endParaRPr lang="zh-CN" altLang="en-US" sz="900"/>
          </a:p>
          <a:p>
            <a:pPr algn="l"/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 </a:t>
            </a:r>
            <a:endParaRPr lang="zh-CN" altLang="en-US" sz="900"/>
          </a:p>
          <a:p>
            <a:pPr algn="l"/>
            <a:endParaRPr lang="zh-CN" altLang="en-US" sz="900"/>
          </a:p>
          <a:p>
            <a:pPr algn="l"/>
            <a:endParaRPr lang="zh-CN" altLang="en-US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2390" y="133350"/>
            <a:ext cx="12047220" cy="6277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ym typeface="+mn-ea"/>
              </a:rPr>
              <a:t>总结为：</a:t>
            </a:r>
            <a:endParaRPr lang="zh-CN" altLang="en-US" sz="1400"/>
          </a:p>
          <a:p>
            <a:pPr algn="l"/>
            <a:r>
              <a:rPr lang="en-US" altLang="zh-CN" sz="1400">
                <a:sym typeface="+mn-ea"/>
              </a:rPr>
              <a:t>1</a:t>
            </a:r>
            <a:r>
              <a:rPr lang="zh-CN" altLang="en-US" sz="1400">
                <a:sym typeface="+mn-ea"/>
              </a:rPr>
              <a:t>、显示谱线类型：</a:t>
            </a:r>
            <a:endParaRPr lang="zh-CN" altLang="en-US" sz="1400"/>
          </a:p>
          <a:p>
            <a:pPr algn="l"/>
            <a:r>
              <a:rPr lang="zh-CN" altLang="en-US" sz="1400">
                <a:sym typeface="+mn-ea"/>
              </a:rPr>
              <a:t> </a:t>
            </a:r>
            <a:r>
              <a:rPr lang="en-US" altLang="zh-CN" sz="1400">
                <a:sym typeface="+mn-ea"/>
              </a:rPr>
              <a:t>      1.1</a:t>
            </a:r>
            <a:r>
              <a:rPr lang="zh-CN" altLang="en-US" sz="1400">
                <a:sym typeface="+mn-ea"/>
              </a:rPr>
              <a:t>）能量计数谱：分为原始能谱、符合谱（二维符合谱横纵坐标展平作为横坐标，计数为纵坐标）、反符合谱（单通道，如无通道信息则不可显示该项目，总谱去掉符合谱就是反符合谱）</a:t>
            </a:r>
            <a:endParaRPr lang="zh-CN" altLang="en-US" sz="1400"/>
          </a:p>
          <a:p>
            <a:pPr algn="l"/>
            <a:r>
              <a:rPr lang="zh-CN" altLang="en-US" sz="1400">
                <a:sym typeface="+mn-ea"/>
              </a:rPr>
              <a:t> </a:t>
            </a:r>
            <a:r>
              <a:rPr lang="en-US" altLang="zh-CN" sz="1400">
                <a:sym typeface="+mn-ea"/>
              </a:rPr>
              <a:t>      1.2</a:t>
            </a:r>
            <a:r>
              <a:rPr lang="zh-CN" altLang="en-US" sz="1400">
                <a:sym typeface="+mn-ea"/>
              </a:rPr>
              <a:t>）二维符合谱（有符合时间窗可选择，无时间窗则不显示该项）</a:t>
            </a:r>
            <a:endParaRPr lang="zh-CN" altLang="en-US" sz="1400"/>
          </a:p>
          <a:p>
            <a:endParaRPr lang="zh-CN" altLang="en-US" sz="1400"/>
          </a:p>
          <a:p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、交互操作包括一般谱操作、能谱区域操作、符合事件操作</a:t>
            </a:r>
            <a:endParaRPr lang="zh-CN" altLang="en-US" sz="1400"/>
          </a:p>
          <a:p>
            <a:r>
              <a:rPr lang="en-US" altLang="zh-CN" sz="1400">
                <a:sym typeface="+mn-ea"/>
              </a:rPr>
              <a:t>       2.1</a:t>
            </a:r>
            <a:r>
              <a:rPr lang="zh-CN" altLang="en-US" sz="1400">
                <a:sym typeface="+mn-ea"/>
              </a:rPr>
              <a:t>一般操作：</a:t>
            </a:r>
            <a:r>
              <a:rPr lang="zh-CN" altLang="en-US" sz="1400">
                <a:sym typeface="+mn-ea"/>
              </a:rPr>
              <a:t>可放大缩小、自适应屏幕大小；常规、对数显示、显示刻度参数（单独显示两个刻度，可选项，选择展示不选择不展示）</a:t>
            </a:r>
            <a:endParaRPr lang="zh-CN" altLang="en-US" sz="1400">
              <a:sym typeface="+mn-ea"/>
            </a:endParaRPr>
          </a:p>
          <a:p>
            <a:endParaRPr lang="zh-CN" altLang="en-US" sz="1400">
              <a:sym typeface="+mn-ea"/>
            </a:endParaRPr>
          </a:p>
          <a:p>
            <a:r>
              <a:rPr lang="en-US" altLang="zh-CN" sz="1400">
                <a:sym typeface="+mn-ea"/>
              </a:rPr>
              <a:t>       2.2</a:t>
            </a:r>
            <a:r>
              <a:rPr lang="zh-CN" altLang="en-US" sz="1400">
                <a:sym typeface="+mn-ea"/>
              </a:rPr>
              <a:t>能量计数谱区域操作：（合成能量计数谱上操作）</a:t>
            </a:r>
            <a:endParaRPr lang="zh-CN" altLang="en-US" sz="1400"/>
          </a:p>
          <a:p>
            <a:pPr marL="457200" lvl="1" indent="457200"/>
            <a:r>
              <a:rPr lang="en-US" altLang="zh-CN" sz="1400">
                <a:sym typeface="+mn-ea"/>
              </a:rPr>
              <a:t>2.2.1</a:t>
            </a:r>
            <a:r>
              <a:rPr lang="zh-CN" altLang="en-US" sz="1400">
                <a:sym typeface="+mn-ea"/>
              </a:rPr>
              <a:t>区域处理</a:t>
            </a:r>
            <a:endParaRPr lang="en-US" altLang="zh-CN" sz="1400"/>
          </a:p>
          <a:p>
            <a:pPr marL="457200" lvl="1" indent="457200"/>
            <a:r>
              <a:rPr lang="zh-CN" altLang="en-US" sz="1400">
                <a:sym typeface="+mn-ea"/>
              </a:rPr>
              <a:t>划定：时间间隔、</a:t>
            </a:r>
            <a:r>
              <a:rPr lang="en-US" altLang="zh-CN" sz="1400">
                <a:sym typeface="+mn-ea"/>
              </a:rPr>
              <a:t>ROI</a:t>
            </a:r>
            <a:r>
              <a:rPr lang="zh-CN" altLang="en-US" sz="1400">
                <a:sym typeface="+mn-ea"/>
              </a:rPr>
              <a:t>、录入特征峰</a:t>
            </a:r>
            <a:endParaRPr lang="en-US" altLang="zh-CN" sz="1400"/>
          </a:p>
          <a:p>
            <a:pPr marL="457200" lvl="1" indent="457200"/>
            <a:r>
              <a:rPr lang="zh-CN" altLang="en-US" sz="1400">
                <a:sym typeface="+mn-ea"/>
              </a:rPr>
              <a:t>处理：</a:t>
            </a:r>
            <a:r>
              <a:rPr lang="en-US" altLang="zh-CN" sz="1400">
                <a:sym typeface="+mn-ea"/>
              </a:rPr>
              <a:t>2.2.1.1</a:t>
            </a:r>
            <a:r>
              <a:rPr lang="zh-CN" altLang="en-US" sz="1400">
                <a:sym typeface="+mn-ea"/>
              </a:rPr>
              <a:t>、时间间隔统计</a:t>
            </a:r>
            <a:r>
              <a:rPr lang="zh-CN" altLang="en-US" sz="1400">
                <a:highlight>
                  <a:srgbClr val="FFFF00"/>
                </a:highlight>
                <a:sym typeface="+mn-ea"/>
              </a:rPr>
              <a:t>特征峰（录入能量）或者</a:t>
            </a:r>
            <a:r>
              <a:rPr lang="en-US" altLang="zh-CN" sz="1400">
                <a:highlight>
                  <a:srgbClr val="FFFF00"/>
                </a:highlight>
                <a:sym typeface="+mn-ea"/>
              </a:rPr>
              <a:t>ROI</a:t>
            </a:r>
            <a:r>
              <a:rPr lang="zh-CN" altLang="en-US" sz="1400">
                <a:highlight>
                  <a:srgbClr val="FFFF00"/>
                </a:highlight>
                <a:sym typeface="+mn-ea"/>
              </a:rPr>
              <a:t>划定区域范围（范围中的计数统计什么）</a:t>
            </a:r>
            <a:r>
              <a:rPr lang="zh-CN" altLang="en-US" sz="1400">
                <a:sym typeface="+mn-ea"/>
              </a:rPr>
              <a:t>的计数率</a:t>
            </a:r>
            <a:r>
              <a:rPr lang="en-US" altLang="zh-CN" sz="1400">
                <a:sym typeface="+mn-ea"/>
              </a:rPr>
              <a:t>  ——&gt; </a:t>
            </a:r>
            <a:r>
              <a:rPr lang="zh-CN" altLang="en-US" sz="1400">
                <a:sym typeface="+mn-ea"/>
              </a:rPr>
              <a:t>计算计数率</a:t>
            </a:r>
            <a:r>
              <a:rPr lang="en-US" altLang="zh-CN" sz="1400">
                <a:sym typeface="+mn-ea"/>
              </a:rPr>
              <a:t> ——&gt;</a:t>
            </a:r>
            <a:r>
              <a:rPr lang="zh-CN" altLang="en-US" sz="1400">
                <a:sym typeface="+mn-ea"/>
              </a:rPr>
              <a:t>计数率变化趋势（计数率的统计时间单位是时间间隔，单位为秒？</a:t>
            </a:r>
            <a:r>
              <a:rPr lang="zh-CN" altLang="en-US" sz="1400">
                <a:sym typeface="+mn-ea"/>
              </a:rPr>
              <a:t>曲线图显示？）</a:t>
            </a:r>
            <a:endParaRPr lang="zh-CN" altLang="en-US" sz="1400"/>
          </a:p>
          <a:p>
            <a:pPr marL="457200" lvl="1" indent="457200"/>
            <a:r>
              <a:rPr lang="en-US" altLang="zh-CN" sz="1400">
                <a:sym typeface="+mn-ea"/>
              </a:rPr>
              <a:t>          2.2.1.2</a:t>
            </a:r>
            <a:r>
              <a:rPr lang="zh-CN" altLang="en-US" sz="1400">
                <a:sym typeface="+mn-ea"/>
              </a:rPr>
              <a:t>、</a:t>
            </a:r>
            <a:r>
              <a:rPr lang="en-US" altLang="zh-CN" sz="1400">
                <a:sym typeface="+mn-ea"/>
              </a:rPr>
              <a:t>ROI——&gt;</a:t>
            </a:r>
            <a:r>
              <a:rPr lang="zh-CN" altLang="en-US" sz="1400">
                <a:sym typeface="+mn-ea"/>
              </a:rPr>
              <a:t>默认公式或者输入公式进行能峰拟合</a:t>
            </a:r>
            <a:r>
              <a:rPr lang="en-US" altLang="zh-CN" sz="1400">
                <a:sym typeface="+mn-ea"/>
              </a:rPr>
              <a:t>——&gt;</a:t>
            </a:r>
            <a:r>
              <a:rPr lang="zh-CN" altLang="en-US" sz="1400">
                <a:sym typeface="+mn-ea"/>
              </a:rPr>
              <a:t>展示峰位、</a:t>
            </a:r>
            <a:r>
              <a:rPr lang="en-US" altLang="zh-CN" sz="1400">
                <a:sym typeface="+mn-ea"/>
              </a:rPr>
              <a:t>FWHM</a:t>
            </a:r>
            <a:r>
              <a:rPr lang="zh-CN" altLang="en-US" sz="1400">
                <a:sym typeface="+mn-ea"/>
              </a:rPr>
              <a:t>、峰面积、本地计数等（</a:t>
            </a:r>
            <a:r>
              <a:rPr lang="zh-CN" altLang="en-US" sz="1400">
                <a:highlight>
                  <a:srgbClr val="FF0000"/>
                </a:highlight>
                <a:sym typeface="+mn-ea"/>
              </a:rPr>
              <a:t>一条还是多条？</a:t>
            </a:r>
            <a:r>
              <a:rPr lang="zh-CN" altLang="en-US" sz="1400">
                <a:sym typeface="+mn-ea"/>
              </a:rPr>
              <a:t>）如果是多个峰，有可能需要手动选择峰位置</a:t>
            </a:r>
            <a:endParaRPr lang="zh-CN" altLang="en-US" sz="1400"/>
          </a:p>
          <a:p>
            <a:pPr marL="457200" lvl="1" indent="457200"/>
            <a:r>
              <a:rPr lang="en-US" altLang="zh-CN" sz="1400">
                <a:sym typeface="+mn-ea"/>
              </a:rPr>
              <a:t>          2.2.1.3</a:t>
            </a:r>
            <a:r>
              <a:rPr lang="zh-CN" altLang="en-US" sz="1400">
                <a:sym typeface="+mn-ea"/>
              </a:rPr>
              <a:t>、在能量计数谱上显示拟合能谱和本底谱曲线（</a:t>
            </a:r>
            <a:r>
              <a:rPr lang="zh-CN" altLang="en-US" sz="1400">
                <a:sym typeface="+mn-ea"/>
              </a:rPr>
              <a:t>本地数据从何而来，是拟合公式中的本底项，从公式中拆除形成本底数据）</a:t>
            </a:r>
            <a:endParaRPr lang="zh-CN" altLang="en-US" sz="1400"/>
          </a:p>
          <a:p>
            <a:pPr marL="457200" lvl="1" indent="457200"/>
            <a:r>
              <a:rPr lang="en-US" altLang="zh-CN" sz="1400">
                <a:sym typeface="+mn-ea"/>
              </a:rPr>
              <a:t>2.2.1.4</a:t>
            </a:r>
            <a:r>
              <a:rPr lang="zh-CN" altLang="en-US" sz="1400">
                <a:sym typeface="+mn-ea"/>
              </a:rPr>
              <a:t>、峰操作：选定能峰的信息给出可能的核素信息，通过选择核素可同步显示该核素其他能峰对应能量区域的能谱信息（显示</a:t>
            </a:r>
            <a:r>
              <a:rPr lang="zh-CN" altLang="en-US" sz="1400">
                <a:sym typeface="+mn-ea"/>
              </a:rPr>
              <a:t>峰位、</a:t>
            </a:r>
            <a:r>
              <a:rPr lang="en-US" altLang="zh-CN" sz="1400">
                <a:sym typeface="+mn-ea"/>
              </a:rPr>
              <a:t>FWHM</a:t>
            </a:r>
            <a:r>
              <a:rPr lang="zh-CN" altLang="en-US" sz="1400">
                <a:sym typeface="+mn-ea"/>
              </a:rPr>
              <a:t>、峰面积</a:t>
            </a:r>
            <a:r>
              <a:rPr lang="zh-CN" altLang="en-US" sz="1400">
                <a:sym typeface="+mn-ea"/>
              </a:rPr>
              <a:t>），如果有对应能峰信息给出能峰拟合信息（</a:t>
            </a:r>
            <a:r>
              <a:rPr lang="zh-CN" altLang="en-US" sz="1400">
                <a:sym typeface="+mn-ea"/>
              </a:rPr>
              <a:t>显示什么，如何显示：就近显示拟合的能峰谱线（峰对应的一段））</a:t>
            </a:r>
            <a:endParaRPr lang="zh-CN" altLang="en-US" sz="1400"/>
          </a:p>
          <a:p>
            <a:pPr marL="457200" lvl="1" indent="457200"/>
            <a:endParaRPr lang="zh-CN" altLang="en-US" sz="1400"/>
          </a:p>
          <a:p>
            <a:pPr marL="0" lvl="0" indent="0"/>
            <a:r>
              <a:rPr lang="en-US" altLang="zh-CN" sz="1400">
                <a:sym typeface="+mn-ea"/>
              </a:rPr>
              <a:t>      2.3</a:t>
            </a:r>
            <a:r>
              <a:rPr lang="zh-CN" altLang="en-US" sz="1400">
                <a:sym typeface="+mn-ea"/>
              </a:rPr>
              <a:t>符合事件操作（二维符合谱上操作，如果无符合时间窗，则本条不显示）：</a:t>
            </a:r>
            <a:endParaRPr lang="zh-CN" altLang="en-US" sz="1400">
              <a:sym typeface="+mn-ea"/>
            </a:endParaRPr>
          </a:p>
          <a:p>
            <a:pPr marL="457200" lvl="1" indent="457200"/>
            <a:r>
              <a:rPr lang="en-US" altLang="zh-CN" sz="1400">
                <a:sym typeface="+mn-ea"/>
              </a:rPr>
              <a:t>2.3.1</a:t>
            </a:r>
            <a:r>
              <a:rPr lang="zh-CN" altLang="en-US" sz="1400">
                <a:sym typeface="+mn-ea"/>
              </a:rPr>
              <a:t>、粒子时间差统计，根据指定的时间差统计筛选符合事件（</a:t>
            </a:r>
            <a:r>
              <a:rPr lang="zh-CN" altLang="en-US" sz="1400">
                <a:sym typeface="+mn-ea"/>
              </a:rPr>
              <a:t>筛选后是否要在二维符合谱上重绘筛选后的事件分布？需要）</a:t>
            </a:r>
            <a:endParaRPr lang="zh-CN" altLang="en-US" sz="1400">
              <a:sym typeface="+mn-ea"/>
            </a:endParaRPr>
          </a:p>
          <a:p>
            <a:pPr marL="457200" lvl="1" indent="457200"/>
            <a:r>
              <a:rPr lang="en-US" altLang="zh-CN" sz="1400">
                <a:sym typeface="+mn-ea"/>
              </a:rPr>
              <a:t>2.3.2</a:t>
            </a:r>
            <a:r>
              <a:rPr lang="zh-CN" altLang="en-US" sz="1400">
                <a:sym typeface="+mn-ea"/>
              </a:rPr>
              <a:t>、多条件粒子筛选、显示及统计：通过时间差、能量、符合次数筛选不同类型的符合事件及其粒子信息，制定筛选给出粒子的类型（电子、光子），统计事件次数，实现可视化（单独展示二维）</a:t>
            </a:r>
            <a:endParaRPr lang="zh-CN" altLang="en-US" sz="1400">
              <a:sym typeface="+mn-ea"/>
            </a:endParaRPr>
          </a:p>
          <a:p>
            <a:pPr marL="457200" lvl="1" indent="457200"/>
            <a:r>
              <a:rPr lang="en-US" altLang="zh-CN" sz="1400">
                <a:sym typeface="+mn-ea"/>
              </a:rPr>
              <a:t>2.3.3</a:t>
            </a:r>
            <a:r>
              <a:rPr lang="zh-CN" altLang="en-US" sz="1400">
                <a:sym typeface="+mn-ea"/>
              </a:rPr>
              <a:t>、在二维符合谱中，通过画圆、画矩形，统计区域中的不同能量的计数及粒子信息（显示能量、时间差）</a:t>
            </a:r>
            <a:endParaRPr lang="zh-CN" altLang="en-US" sz="1400">
              <a:sym typeface="+mn-ea"/>
            </a:endParaRPr>
          </a:p>
          <a:p>
            <a:pPr marL="457200" lvl="1" indent="457200"/>
            <a:r>
              <a:rPr lang="en-US" altLang="zh-CN" sz="1400">
                <a:sym typeface="+mn-ea"/>
              </a:rPr>
              <a:t>2.3.4</a:t>
            </a:r>
            <a:r>
              <a:rPr lang="zh-CN" altLang="en-US" sz="1400">
                <a:sym typeface="+mn-ea"/>
              </a:rPr>
              <a:t>、二维符合谱展示两种模式，</a:t>
            </a:r>
            <a:r>
              <a:rPr lang="en-US" altLang="zh-CN" sz="1400">
                <a:sym typeface="+mn-ea"/>
              </a:rPr>
              <a:t>1</a:t>
            </a:r>
            <a:r>
              <a:rPr lang="zh-CN" altLang="en-US" sz="1400">
                <a:sym typeface="+mn-ea"/>
              </a:rPr>
              <a:t>、横坐标为初级入射粒子能量，纵坐标为次级粒子能量和。</a:t>
            </a: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、横轴为入射</a:t>
            </a:r>
            <a:r>
              <a:rPr lang="en-US" altLang="zh-CN" sz="1400">
                <a:sym typeface="+mn-ea"/>
              </a:rPr>
              <a:t>γ</a:t>
            </a:r>
            <a:r>
              <a:rPr lang="zh-CN" altLang="en-US" sz="1400">
                <a:sym typeface="+mn-ea"/>
              </a:rPr>
              <a:t>、</a:t>
            </a:r>
            <a:r>
              <a:rPr lang="en-US" altLang="zh-CN" sz="1400">
                <a:sym typeface="+mn-ea"/>
              </a:rPr>
              <a:t>X</a:t>
            </a:r>
            <a:r>
              <a:rPr lang="zh-CN" altLang="en-US" sz="1400">
                <a:sym typeface="+mn-ea"/>
              </a:rPr>
              <a:t>光子的能量，纵坐标为电子能量（</a:t>
            </a:r>
            <a:r>
              <a:rPr lang="zh-CN" altLang="en-US" sz="1400">
                <a:highlight>
                  <a:srgbClr val="FF0000"/>
                </a:highlight>
                <a:sym typeface="+mn-ea"/>
              </a:rPr>
              <a:t>如何确认</a:t>
            </a:r>
            <a:r>
              <a:rPr lang="zh-CN" altLang="en-US" sz="1400">
                <a:sym typeface="+mn-ea"/>
              </a:rPr>
              <a:t>）</a:t>
            </a:r>
            <a:endParaRPr lang="zh-CN" altLang="en-US" sz="1400">
              <a:sym typeface="+mn-ea"/>
            </a:endParaRPr>
          </a:p>
          <a:p>
            <a:pPr marL="457200" lvl="1" indent="457200"/>
            <a:endParaRPr lang="zh-CN" altLang="en-US" sz="1200">
              <a:sym typeface="+mn-ea"/>
            </a:endParaRPr>
          </a:p>
          <a:p>
            <a:pPr marL="0" lvl="0" indent="0"/>
            <a:r>
              <a:rPr lang="zh-CN" altLang="en-US" sz="1200">
                <a:sym typeface="+mn-ea"/>
              </a:rPr>
              <a:t> </a:t>
            </a:r>
            <a:r>
              <a:rPr lang="en-US" altLang="zh-CN" sz="1200">
                <a:sym typeface="+mn-ea"/>
              </a:rPr>
              <a:t> </a:t>
            </a:r>
            <a:endParaRPr lang="zh-CN" altLang="en-US" sz="1200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2400" y="1085215"/>
            <a:ext cx="1179766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/>
            <a:r>
              <a:rPr lang="zh-CN" altLang="en-US" sz="1400">
                <a:sym typeface="+mn-ea"/>
              </a:rPr>
              <a:t>历史数据的格式：（开发过程，先默认包含原始脉冲数据的情况）</a:t>
            </a:r>
            <a:endParaRPr lang="zh-CN" altLang="en-US" sz="1400">
              <a:sym typeface="+mn-ea"/>
            </a:endParaRPr>
          </a:p>
          <a:p>
            <a:pPr marL="0" lvl="0" indent="457200"/>
            <a:r>
              <a:rPr lang="en-US" altLang="zh-CN" sz="1400">
                <a:sym typeface="+mn-ea"/>
              </a:rPr>
              <a:t>1</a:t>
            </a:r>
            <a:r>
              <a:rPr lang="zh-CN" altLang="en-US" sz="1400">
                <a:sym typeface="+mn-ea"/>
              </a:rPr>
              <a:t>、本系统测量及保存的数据（包含原始脉冲数据、道址</a:t>
            </a:r>
            <a:r>
              <a:rPr lang="en-US" altLang="zh-CN" sz="1400">
                <a:sym typeface="+mn-ea"/>
              </a:rPr>
              <a:t>/</a:t>
            </a:r>
            <a:r>
              <a:rPr lang="zh-CN" altLang="en-US" sz="1400">
                <a:sym typeface="+mn-ea"/>
              </a:rPr>
              <a:t>能量计数数据、能量刻度、效率刻度、符合时间窗等），均支持上述各分析操作</a:t>
            </a:r>
            <a:endParaRPr lang="zh-CN" altLang="en-US" sz="1400">
              <a:sym typeface="+mn-ea"/>
            </a:endParaRPr>
          </a:p>
          <a:p>
            <a:pPr marL="0" lvl="0" indent="457200"/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、导入的数据</a:t>
            </a:r>
            <a:endParaRPr lang="zh-CN" altLang="en-US" sz="1400">
              <a:sym typeface="+mn-ea"/>
            </a:endParaRPr>
          </a:p>
          <a:p>
            <a:pPr marL="457200" lvl="1" indent="457200"/>
            <a:r>
              <a:rPr lang="en-US" altLang="zh-CN" sz="1400">
                <a:sym typeface="+mn-ea"/>
              </a:rPr>
              <a:t>2.1</a:t>
            </a:r>
            <a:r>
              <a:rPr lang="zh-CN" altLang="en-US" sz="1400">
                <a:sym typeface="+mn-ea"/>
              </a:rPr>
              <a:t>、导入的数据只有合成谱数据（只能显示能量计数谱）</a:t>
            </a:r>
            <a:endParaRPr lang="en-US" altLang="zh-CN" sz="1400">
              <a:sym typeface="+mn-ea"/>
            </a:endParaRPr>
          </a:p>
          <a:p>
            <a:pPr marL="914400" lvl="2" indent="457200"/>
            <a:r>
              <a:rPr lang="en-US" altLang="zh-CN" sz="1400">
                <a:sym typeface="+mn-ea"/>
              </a:rPr>
              <a:t>2.1.1</a:t>
            </a:r>
            <a:r>
              <a:rPr lang="zh-CN" altLang="en-US" sz="1400">
                <a:sym typeface="+mn-ea"/>
              </a:rPr>
              <a:t>、有刻度数据</a:t>
            </a:r>
            <a:endParaRPr lang="zh-CN" altLang="en-US" sz="1400">
              <a:sym typeface="+mn-ea"/>
            </a:endParaRPr>
          </a:p>
          <a:p>
            <a:pPr marL="1371600" lvl="3" indent="457200"/>
            <a:r>
              <a:rPr lang="zh-CN" altLang="en-US" sz="1400">
                <a:sym typeface="+mn-ea"/>
              </a:rPr>
              <a:t>可实现上述</a:t>
            </a:r>
            <a:r>
              <a:rPr lang="en-US" altLang="zh-CN" sz="1400">
                <a:sym typeface="+mn-ea"/>
              </a:rPr>
              <a:t>2.2</a:t>
            </a:r>
            <a:r>
              <a:rPr lang="zh-CN" altLang="en-US" sz="1400">
                <a:sym typeface="+mn-ea"/>
              </a:rPr>
              <a:t>功能</a:t>
            </a:r>
            <a:endParaRPr lang="zh-CN" altLang="en-US" sz="1400">
              <a:sym typeface="+mn-ea"/>
            </a:endParaRPr>
          </a:p>
          <a:p>
            <a:pPr marL="914400" lvl="2" indent="457200"/>
            <a:r>
              <a:rPr lang="en-US" altLang="zh-CN" sz="1400">
                <a:sym typeface="+mn-ea"/>
              </a:rPr>
              <a:t>2.1.2</a:t>
            </a:r>
            <a:r>
              <a:rPr lang="zh-CN" altLang="en-US" sz="1400">
                <a:sym typeface="+mn-ea"/>
              </a:rPr>
              <a:t>、无刻度数据</a:t>
            </a:r>
            <a:endParaRPr lang="zh-CN" altLang="en-US" sz="1400">
              <a:sym typeface="+mn-ea"/>
            </a:endParaRPr>
          </a:p>
          <a:p>
            <a:pPr marL="1371600" lvl="3" indent="457200"/>
            <a:r>
              <a:rPr lang="zh-CN" altLang="en-US" sz="1400">
                <a:sym typeface="+mn-ea"/>
              </a:rPr>
              <a:t>自行设置刻度后，可实现上述</a:t>
            </a:r>
            <a:r>
              <a:rPr lang="en-US" altLang="zh-CN" sz="1400">
                <a:sym typeface="+mn-ea"/>
              </a:rPr>
              <a:t>2.2</a:t>
            </a:r>
            <a:r>
              <a:rPr lang="zh-CN" altLang="en-US" sz="1400">
                <a:sym typeface="+mn-ea"/>
              </a:rPr>
              <a:t>功能</a:t>
            </a:r>
            <a:endParaRPr lang="zh-CN" altLang="en-US" sz="1400">
              <a:sym typeface="+mn-ea"/>
            </a:endParaRPr>
          </a:p>
          <a:p>
            <a:pPr marL="914400" lvl="2" indent="0"/>
            <a:r>
              <a:rPr lang="en-US" altLang="zh-CN" sz="1400">
                <a:sym typeface="+mn-ea"/>
              </a:rPr>
              <a:t>2.2</a:t>
            </a:r>
            <a:r>
              <a:rPr lang="zh-CN" altLang="en-US" sz="1400">
                <a:sym typeface="+mn-ea"/>
              </a:rPr>
              <a:t>、导入数据有单通道谱线数据（可自行展示合成谱数据，显示合成能量计数谱）</a:t>
            </a:r>
            <a:endParaRPr lang="zh-CN" altLang="en-US" sz="1400">
              <a:sym typeface="+mn-ea"/>
            </a:endParaRPr>
          </a:p>
          <a:p>
            <a:pPr marL="914400" lvl="2" indent="457200"/>
            <a:r>
              <a:rPr lang="en-US" altLang="zh-CN" sz="1400">
                <a:sym typeface="+mn-ea"/>
              </a:rPr>
              <a:t>2.2.1</a:t>
            </a:r>
            <a:r>
              <a:rPr lang="zh-CN" altLang="en-US" sz="1400">
                <a:sym typeface="+mn-ea"/>
              </a:rPr>
              <a:t>、有刻度数据</a:t>
            </a:r>
            <a:endParaRPr lang="zh-CN" altLang="en-US" sz="1400">
              <a:sym typeface="+mn-ea"/>
            </a:endParaRPr>
          </a:p>
          <a:p>
            <a:pPr marL="1371600" lvl="3" indent="457200"/>
            <a:r>
              <a:rPr lang="zh-CN" altLang="en-US" sz="1400">
                <a:sym typeface="+mn-ea"/>
              </a:rPr>
              <a:t>可实现上述</a:t>
            </a:r>
            <a:r>
              <a:rPr lang="en-US" altLang="zh-CN" sz="1400">
                <a:sym typeface="+mn-ea"/>
              </a:rPr>
              <a:t>2.2</a:t>
            </a:r>
            <a:r>
              <a:rPr lang="zh-CN" altLang="en-US" sz="1400">
                <a:sym typeface="+mn-ea"/>
              </a:rPr>
              <a:t>功能</a:t>
            </a:r>
            <a:endParaRPr lang="zh-CN" altLang="en-US" sz="1400">
              <a:sym typeface="+mn-ea"/>
            </a:endParaRPr>
          </a:p>
          <a:p>
            <a:pPr marL="914400" lvl="2" indent="457200"/>
            <a:r>
              <a:rPr lang="en-US" altLang="zh-CN" sz="1400">
                <a:sym typeface="+mn-ea"/>
              </a:rPr>
              <a:t>2.2.2</a:t>
            </a:r>
            <a:r>
              <a:rPr lang="zh-CN" altLang="en-US" sz="1400">
                <a:sym typeface="+mn-ea"/>
              </a:rPr>
              <a:t>、无刻度数据</a:t>
            </a:r>
            <a:endParaRPr lang="zh-CN" altLang="en-US" sz="1400">
              <a:sym typeface="+mn-ea"/>
            </a:endParaRPr>
          </a:p>
          <a:p>
            <a:pPr marL="1371600" lvl="3" indent="457200"/>
            <a:r>
              <a:rPr lang="zh-CN" altLang="en-US" sz="1400">
                <a:sym typeface="+mn-ea"/>
              </a:rPr>
              <a:t>自行设置刻度后、可实现上述</a:t>
            </a:r>
            <a:r>
              <a:rPr lang="en-US" altLang="zh-CN" sz="1400">
                <a:sym typeface="+mn-ea"/>
              </a:rPr>
              <a:t>2.2</a:t>
            </a:r>
            <a:r>
              <a:rPr lang="zh-CN" altLang="en-US" sz="1400">
                <a:sym typeface="+mn-ea"/>
              </a:rPr>
              <a:t>功能</a:t>
            </a:r>
            <a:endParaRPr lang="zh-CN" altLang="en-US" sz="1400">
              <a:sym typeface="+mn-ea"/>
            </a:endParaRPr>
          </a:p>
          <a:p>
            <a:pPr marL="914400" lvl="2" indent="0"/>
            <a:r>
              <a:rPr lang="en-US" altLang="zh-CN" sz="1400">
                <a:sym typeface="+mn-ea"/>
              </a:rPr>
              <a:t>2.3</a:t>
            </a:r>
            <a:r>
              <a:rPr lang="zh-CN" altLang="en-US" sz="1400">
                <a:sym typeface="+mn-ea"/>
              </a:rPr>
              <a:t>、导入数据有符合事件数据（无原始脉冲数据）</a:t>
            </a:r>
            <a:endParaRPr lang="zh-CN" altLang="en-US" sz="1400">
              <a:sym typeface="+mn-ea"/>
            </a:endParaRPr>
          </a:p>
          <a:p>
            <a:pPr marL="914400" lvl="2" indent="457200"/>
            <a:r>
              <a:rPr lang="zh-CN" altLang="en-US" sz="1400">
                <a:sym typeface="+mn-ea"/>
              </a:rPr>
              <a:t>可展示符合谱（一维、二维），可实现上述</a:t>
            </a:r>
            <a:r>
              <a:rPr lang="en-US" altLang="zh-CN" sz="1400">
                <a:sym typeface="+mn-ea"/>
              </a:rPr>
              <a:t>2.3.2</a:t>
            </a:r>
            <a:r>
              <a:rPr lang="zh-CN" altLang="en-US" sz="1400">
                <a:sym typeface="+mn-ea"/>
              </a:rPr>
              <a:t>中出时间差之外的统计时间次数</a:t>
            </a:r>
            <a:endParaRPr lang="zh-CN" altLang="en-US" sz="1400">
              <a:sym typeface="+mn-ea"/>
            </a:endParaRPr>
          </a:p>
          <a:p>
            <a:pPr marL="914400" lvl="2" indent="457200"/>
            <a:r>
              <a:rPr lang="zh-CN" altLang="en-US" sz="1400">
                <a:sym typeface="+mn-ea"/>
              </a:rPr>
              <a:t>可实现上述</a:t>
            </a:r>
            <a:r>
              <a:rPr lang="en-US" altLang="zh-CN" sz="1400">
                <a:sym typeface="+mn-ea"/>
              </a:rPr>
              <a:t>2.3.3/</a:t>
            </a:r>
            <a:r>
              <a:rPr lang="en-US" altLang="zh-CN" sz="1400">
                <a:highlight>
                  <a:srgbClr val="FF0000"/>
                </a:highlight>
                <a:sym typeface="+mn-ea"/>
              </a:rPr>
              <a:t>2.3.4</a:t>
            </a:r>
            <a:r>
              <a:rPr lang="zh-CN" altLang="en-US" sz="1400">
                <a:highlight>
                  <a:srgbClr val="FF0000"/>
                </a:highlight>
                <a:sym typeface="+mn-ea"/>
              </a:rPr>
              <a:t>？</a:t>
            </a:r>
            <a:endParaRPr lang="zh-CN" altLang="en-US" sz="1400">
              <a:sym typeface="+mn-ea"/>
            </a:endParaRPr>
          </a:p>
          <a:p>
            <a:pPr marL="914400" lvl="2" indent="0"/>
            <a:r>
              <a:rPr lang="en-US" altLang="zh-CN" sz="1400">
                <a:sym typeface="+mn-ea"/>
              </a:rPr>
              <a:t>2.3</a:t>
            </a:r>
            <a:r>
              <a:rPr lang="zh-CN" altLang="en-US" sz="1400">
                <a:sym typeface="+mn-ea"/>
              </a:rPr>
              <a:t>、导入数据有原始脉冲数据（板卡、通道、道址、时间戳）</a:t>
            </a:r>
            <a:endParaRPr lang="zh-CN" altLang="en-US" sz="1400">
              <a:sym typeface="+mn-ea"/>
            </a:endParaRPr>
          </a:p>
          <a:p>
            <a:pPr marL="914400" lvl="2" indent="457200"/>
            <a:r>
              <a:rPr lang="zh-CN" altLang="en-US" sz="1400">
                <a:sym typeface="+mn-ea"/>
              </a:rPr>
              <a:t>需要自行实现计数谱的计算并展示（各通道）、自行设置刻度后即可实现上述全部功能</a:t>
            </a:r>
            <a:endParaRPr lang="zh-CN" altLang="en-US" sz="1400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288925" y="976630"/>
            <a:ext cx="9409430" cy="27355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900"/>
              <a:t>显示谱：</a:t>
            </a:r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</a:t>
            </a:r>
            <a:r>
              <a:rPr lang="zh-CN" altLang="en-US" sz="900"/>
              <a:t>能量计数谱（</a:t>
            </a:r>
            <a:r>
              <a:rPr lang="zh-CN" altLang="en-US" sz="900">
                <a:sym typeface="+mn-ea"/>
              </a:rPr>
              <a:t>合成能量计数谱</a:t>
            </a:r>
            <a:r>
              <a:rPr lang="zh-CN" altLang="en-US" sz="900"/>
              <a:t>）：</a:t>
            </a:r>
            <a:endParaRPr lang="zh-CN" altLang="en-US" sz="900"/>
          </a:p>
          <a:p>
            <a:pPr indent="457200" algn="l"/>
            <a:r>
              <a:rPr lang="zh-CN" altLang="en-US" sz="900"/>
              <a:t>原始能谱</a:t>
            </a:r>
            <a:endParaRPr lang="zh-CN" altLang="en-US" sz="900"/>
          </a:p>
          <a:p>
            <a:pPr indent="457200" algn="l"/>
            <a:r>
              <a:rPr lang="zh-CN" altLang="en-US" sz="900"/>
              <a:t>符合谱（有符合事件数据，或者有原始脉冲数据</a:t>
            </a:r>
            <a:r>
              <a:rPr lang="zh-CN" altLang="en-US" sz="900">
                <a:sym typeface="+mn-ea"/>
              </a:rPr>
              <a:t>及符合时间窗，无则不显示该项</a:t>
            </a:r>
            <a:r>
              <a:rPr lang="zh-CN" altLang="en-US" sz="900"/>
              <a:t>）</a:t>
            </a:r>
            <a:endParaRPr lang="zh-CN" altLang="en-US" sz="900"/>
          </a:p>
          <a:p>
            <a:pPr indent="457200" algn="l"/>
            <a:r>
              <a:rPr lang="zh-CN" altLang="en-US" sz="900"/>
              <a:t>反符合谱（单通道，如无通道信息则不可显示该项目；有包含通道的符合事件数据或者原始脉冲数据及符合时间窗，</a:t>
            </a:r>
            <a:r>
              <a:rPr lang="zh-CN" altLang="en-US" sz="900">
                <a:sym typeface="+mn-ea"/>
              </a:rPr>
              <a:t>无则不显示该项</a:t>
            </a:r>
            <a:r>
              <a:rPr lang="zh-CN" altLang="en-US" sz="900"/>
              <a:t>）</a:t>
            </a:r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</a:t>
            </a:r>
            <a:r>
              <a:rPr lang="zh-CN" altLang="en-US" sz="900"/>
              <a:t>二维符合谱（</a:t>
            </a:r>
            <a:r>
              <a:rPr lang="zh-CN" altLang="en-US" sz="900">
                <a:sym typeface="+mn-ea"/>
              </a:rPr>
              <a:t>有符合事件数据，或者有原始脉冲数据</a:t>
            </a:r>
            <a:r>
              <a:rPr lang="zh-CN" altLang="en-US" sz="900">
                <a:sym typeface="+mn-ea"/>
              </a:rPr>
              <a:t>及符合时间窗</a:t>
            </a:r>
            <a:r>
              <a:rPr lang="zh-CN" altLang="en-US" sz="900"/>
              <a:t>，无则不显示该项）</a:t>
            </a:r>
            <a:endParaRPr lang="zh-CN" altLang="en-US" sz="900"/>
          </a:p>
          <a:p>
            <a:pPr algn="l"/>
            <a:endParaRPr lang="zh-CN" altLang="en-US" sz="900"/>
          </a:p>
          <a:p>
            <a:pPr algn="l"/>
            <a:endParaRPr lang="zh-CN" altLang="en-US" sz="900"/>
          </a:p>
          <a:p>
            <a:pPr algn="l"/>
            <a:r>
              <a:rPr lang="zh-CN" altLang="en-US" sz="900"/>
              <a:t>操作：</a:t>
            </a:r>
            <a:endParaRPr lang="zh-CN" altLang="en-US" sz="900"/>
          </a:p>
          <a:p>
            <a:pPr algn="l"/>
            <a:r>
              <a:rPr lang="en-US" altLang="zh-CN" sz="900">
                <a:sym typeface="+mn-ea"/>
              </a:rPr>
              <a:t>         </a:t>
            </a:r>
            <a:r>
              <a:rPr lang="zh-CN" altLang="en-US" sz="900">
                <a:sym typeface="+mn-ea"/>
              </a:rPr>
              <a:t>可放大缩小、自适应屏幕大小；常规、对数显示、显示刻度参数</a:t>
            </a:r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 </a:t>
            </a:r>
            <a:endParaRPr lang="zh-CN" altLang="en-US" sz="900"/>
          </a:p>
          <a:p>
            <a:pPr algn="l"/>
            <a:endParaRPr lang="zh-CN" altLang="en-US" sz="900"/>
          </a:p>
          <a:p>
            <a:pPr algn="l"/>
            <a:endParaRPr lang="zh-CN" altLang="en-US" sz="900"/>
          </a:p>
        </p:txBody>
      </p:sp>
      <p:sp>
        <p:nvSpPr>
          <p:cNvPr id="5" name="矩形 4"/>
          <p:cNvSpPr/>
          <p:nvPr/>
        </p:nvSpPr>
        <p:spPr>
          <a:xfrm>
            <a:off x="9937115" y="976630"/>
            <a:ext cx="1478915" cy="27349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900"/>
              <a:t>能谱概要信息</a:t>
            </a:r>
            <a:endParaRPr lang="zh-CN" altLang="en-US" sz="900"/>
          </a:p>
          <a:p>
            <a:pPr algn="ctr"/>
            <a:endParaRPr lang="zh-CN" altLang="en-US" sz="900"/>
          </a:p>
          <a:p>
            <a:pPr algn="ctr"/>
            <a:r>
              <a:rPr lang="zh-CN" altLang="en-US" sz="900"/>
              <a:t>设备名称</a:t>
            </a:r>
            <a:endParaRPr lang="zh-CN" altLang="en-US" sz="900"/>
          </a:p>
          <a:p>
            <a:pPr algn="ctr"/>
            <a:r>
              <a:rPr lang="zh-CN" altLang="en-US" sz="900"/>
              <a:t>探测器数量</a:t>
            </a:r>
            <a:endParaRPr lang="zh-CN" altLang="en-US" sz="900"/>
          </a:p>
          <a:p>
            <a:pPr algn="ctr"/>
            <a:r>
              <a:rPr lang="zh-CN" altLang="en-US" sz="900"/>
              <a:t>最大道址</a:t>
            </a:r>
            <a:endParaRPr lang="zh-CN" altLang="en-US" sz="900"/>
          </a:p>
          <a:p>
            <a:pPr algn="ctr"/>
            <a:r>
              <a:rPr lang="zh-CN" altLang="en-US" sz="900"/>
              <a:t>测量开始时间</a:t>
            </a:r>
            <a:endParaRPr lang="zh-CN" altLang="en-US" sz="900"/>
          </a:p>
          <a:p>
            <a:pPr algn="ctr"/>
            <a:r>
              <a:rPr lang="zh-CN" altLang="en-US" sz="900"/>
              <a:t>真时间</a:t>
            </a:r>
            <a:endParaRPr lang="zh-CN" altLang="en-US" sz="900"/>
          </a:p>
          <a:p>
            <a:pPr algn="ctr"/>
            <a:r>
              <a:rPr lang="zh-CN" altLang="en-US" sz="900"/>
              <a:t>活时间</a:t>
            </a:r>
            <a:endParaRPr lang="zh-CN" altLang="en-US" sz="900"/>
          </a:p>
          <a:p>
            <a:pPr algn="ctr"/>
            <a:r>
              <a:rPr lang="zh-CN" altLang="en-US" sz="900"/>
              <a:t>符合时间窗</a:t>
            </a:r>
            <a:endParaRPr lang="zh-CN" altLang="en-US" sz="900"/>
          </a:p>
          <a:p>
            <a:pPr algn="ctr"/>
            <a:endParaRPr lang="zh-CN" altLang="en-US" sz="900"/>
          </a:p>
        </p:txBody>
      </p:sp>
      <p:sp>
        <p:nvSpPr>
          <p:cNvPr id="7" name="矩形 6"/>
          <p:cNvSpPr/>
          <p:nvPr/>
        </p:nvSpPr>
        <p:spPr>
          <a:xfrm>
            <a:off x="288925" y="3839210"/>
            <a:ext cx="11127740" cy="27355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900"/>
              <a:t>分析结果展示区域：（根据上述谱线分别展示）</a:t>
            </a:r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 </a:t>
            </a:r>
            <a:endParaRPr lang="zh-CN" altLang="en-US" sz="900"/>
          </a:p>
          <a:p>
            <a:pPr algn="l"/>
            <a:endParaRPr lang="zh-CN" altLang="en-US" sz="900"/>
          </a:p>
          <a:p>
            <a:pPr algn="l"/>
            <a:endParaRPr lang="zh-CN" altLang="en-US"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288925" y="273685"/>
            <a:ext cx="9409430" cy="27355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900"/>
              <a:t>显示谱：</a:t>
            </a:r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</a:t>
            </a:r>
            <a:r>
              <a:rPr lang="zh-CN" altLang="en-US" sz="900"/>
              <a:t>能量计数谱：</a:t>
            </a:r>
            <a:endParaRPr lang="zh-CN" altLang="en-US" sz="900"/>
          </a:p>
          <a:p>
            <a:pPr indent="457200" algn="l"/>
            <a:r>
              <a:rPr lang="zh-CN" altLang="en-US" sz="900"/>
              <a:t>默认展示原始能谱，可切换为一维符合谱、反符合谱（如果有数据支撑，如无数据支撑，不可切换）</a:t>
            </a:r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</a:t>
            </a:r>
            <a:endParaRPr lang="zh-CN" altLang="en-US" sz="900"/>
          </a:p>
          <a:p>
            <a:pPr algn="l"/>
            <a:endParaRPr lang="zh-CN" altLang="en-US" sz="900"/>
          </a:p>
          <a:p>
            <a:pPr algn="l"/>
            <a:r>
              <a:rPr lang="zh-CN" altLang="en-US" sz="900"/>
              <a:t>操作：</a:t>
            </a:r>
            <a:endParaRPr lang="zh-CN" altLang="en-US" sz="900"/>
          </a:p>
          <a:p>
            <a:pPr algn="l"/>
            <a:r>
              <a:rPr lang="en-US" altLang="zh-CN" sz="900">
                <a:sym typeface="+mn-ea"/>
              </a:rPr>
              <a:t>         </a:t>
            </a:r>
            <a:r>
              <a:rPr lang="zh-CN" altLang="en-US" sz="900">
                <a:sym typeface="+mn-ea"/>
              </a:rPr>
              <a:t>可放大缩小、自适应屏幕大小；常规、对数显示、显示刻度参数</a:t>
            </a:r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 </a:t>
            </a:r>
            <a:endParaRPr lang="zh-CN" altLang="en-US" sz="900"/>
          </a:p>
          <a:p>
            <a:pPr algn="l"/>
            <a:endParaRPr lang="zh-CN" altLang="en-US" sz="900"/>
          </a:p>
          <a:p>
            <a:pPr algn="l"/>
            <a:endParaRPr lang="zh-CN" altLang="en-US" sz="900"/>
          </a:p>
        </p:txBody>
      </p:sp>
      <p:sp>
        <p:nvSpPr>
          <p:cNvPr id="5" name="矩形 4"/>
          <p:cNvSpPr/>
          <p:nvPr/>
        </p:nvSpPr>
        <p:spPr>
          <a:xfrm>
            <a:off x="9937115" y="273685"/>
            <a:ext cx="1478915" cy="27349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900"/>
              <a:t>能谱概要信息</a:t>
            </a:r>
            <a:endParaRPr lang="zh-CN" altLang="en-US" sz="900"/>
          </a:p>
          <a:p>
            <a:pPr algn="ctr"/>
            <a:endParaRPr lang="zh-CN" altLang="en-US" sz="900"/>
          </a:p>
          <a:p>
            <a:pPr algn="ctr"/>
            <a:r>
              <a:rPr lang="zh-CN" altLang="en-US" sz="900"/>
              <a:t>设备名称</a:t>
            </a:r>
            <a:endParaRPr lang="zh-CN" altLang="en-US" sz="900"/>
          </a:p>
          <a:p>
            <a:pPr algn="ctr"/>
            <a:r>
              <a:rPr lang="zh-CN" altLang="en-US" sz="900"/>
              <a:t>探测器数量</a:t>
            </a:r>
            <a:endParaRPr lang="zh-CN" altLang="en-US" sz="900"/>
          </a:p>
          <a:p>
            <a:pPr algn="ctr"/>
            <a:r>
              <a:rPr lang="zh-CN" altLang="en-US" sz="900"/>
              <a:t>最大道址</a:t>
            </a:r>
            <a:endParaRPr lang="zh-CN" altLang="en-US" sz="900"/>
          </a:p>
          <a:p>
            <a:pPr algn="ctr"/>
            <a:r>
              <a:rPr lang="zh-CN" altLang="en-US" sz="900"/>
              <a:t>测量开始时间</a:t>
            </a:r>
            <a:endParaRPr lang="zh-CN" altLang="en-US" sz="900"/>
          </a:p>
          <a:p>
            <a:pPr algn="ctr"/>
            <a:r>
              <a:rPr lang="zh-CN" altLang="en-US" sz="900"/>
              <a:t>真时间</a:t>
            </a:r>
            <a:endParaRPr lang="zh-CN" altLang="en-US" sz="900"/>
          </a:p>
          <a:p>
            <a:pPr algn="ctr"/>
            <a:r>
              <a:rPr lang="zh-CN" altLang="en-US" sz="900"/>
              <a:t>活时间</a:t>
            </a:r>
            <a:endParaRPr lang="zh-CN" altLang="en-US" sz="900"/>
          </a:p>
          <a:p>
            <a:pPr algn="ctr"/>
            <a:r>
              <a:rPr lang="zh-CN" altLang="en-US" sz="900"/>
              <a:t>符合时间窗</a:t>
            </a:r>
            <a:endParaRPr lang="zh-CN" altLang="en-US" sz="900"/>
          </a:p>
          <a:p>
            <a:pPr algn="ctr"/>
            <a:endParaRPr lang="zh-CN" altLang="en-US" sz="900"/>
          </a:p>
        </p:txBody>
      </p:sp>
      <p:sp>
        <p:nvSpPr>
          <p:cNvPr id="7" name="矩形 6"/>
          <p:cNvSpPr/>
          <p:nvPr/>
        </p:nvSpPr>
        <p:spPr>
          <a:xfrm>
            <a:off x="288925" y="3136265"/>
            <a:ext cx="11127740" cy="27355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900"/>
              <a:t>  </a:t>
            </a:r>
            <a:endParaRPr lang="zh-CN" altLang="en-US" sz="900"/>
          </a:p>
          <a:p>
            <a:pPr algn="l"/>
            <a:endParaRPr lang="zh-CN" altLang="en-US" sz="900"/>
          </a:p>
          <a:p>
            <a:pPr algn="l"/>
            <a:endParaRPr lang="zh-CN" altLang="en-US" sz="90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04545" y="3549650"/>
          <a:ext cx="9133840" cy="174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460"/>
                <a:gridCol w="2283460"/>
                <a:gridCol w="2283460"/>
                <a:gridCol w="2283460"/>
              </a:tblGrid>
              <a:tr h="436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功能</a:t>
                      </a:r>
                      <a:endParaRPr lang="zh-CN" altLang="en-US" sz="9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前置条件</a:t>
                      </a:r>
                      <a:endParaRPr lang="zh-CN" altLang="en-US" sz="9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本区域展示</a:t>
                      </a:r>
                      <a:endParaRPr lang="zh-CN" altLang="en-US" sz="9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谱线展示</a:t>
                      </a:r>
                      <a:endParaRPr lang="zh-CN" altLang="en-US" sz="900"/>
                    </a:p>
                  </a:txBody>
                  <a:tcPr/>
                </a:tc>
              </a:tr>
              <a:tr h="4362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计数率</a:t>
                      </a:r>
                      <a:r>
                        <a:rPr lang="en-US" altLang="zh-CN" sz="900">
                          <a:solidFill>
                            <a:schemeClr val="lt1"/>
                          </a:solidFill>
                          <a:sym typeface="+mn-ea"/>
                        </a:rPr>
                        <a:t> </a:t>
                      </a:r>
                      <a:endParaRPr lang="zh-CN" altLang="en-US" sz="9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操作</a:t>
                      </a:r>
                      <a:r>
                        <a:rPr lang="en-US" altLang="zh-CN" sz="900">
                          <a:solidFill>
                            <a:schemeClr val="lt1"/>
                          </a:solidFill>
                          <a:sym typeface="+mn-ea"/>
                        </a:rPr>
                        <a:t>1</a:t>
                      </a: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、需要录入特征峰或者</a:t>
                      </a:r>
                      <a:r>
                        <a:rPr lang="en-US" altLang="zh-CN" sz="900">
                          <a:solidFill>
                            <a:schemeClr val="lt1"/>
                          </a:solidFill>
                          <a:sym typeface="+mn-ea"/>
                        </a:rPr>
                        <a:t>ROI</a:t>
                      </a: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，</a:t>
                      </a:r>
                      <a:r>
                        <a:rPr lang="en-US" altLang="zh-CN" sz="900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、录入统计时间间隔（单位是什么？）</a:t>
                      </a:r>
                      <a:endParaRPr lang="zh-CN" altLang="en-US" sz="9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计数率曲线</a:t>
                      </a:r>
                      <a:endParaRPr lang="zh-CN" altLang="en-US" sz="9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/>
                      <a:endParaRPr lang="zh-CN" altLang="en-US" sz="90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362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能峰拟合</a:t>
                      </a:r>
                      <a:endParaRPr lang="zh-CN" altLang="en-US" sz="9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操作</a:t>
                      </a:r>
                      <a:r>
                        <a:rPr lang="en-US" altLang="zh-CN" sz="900">
                          <a:solidFill>
                            <a:schemeClr val="lt1"/>
                          </a:solidFill>
                          <a:sym typeface="+mn-ea"/>
                        </a:rPr>
                        <a:t>1</a:t>
                      </a: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、录入</a:t>
                      </a:r>
                      <a:r>
                        <a:rPr lang="en-US" altLang="zh-CN" sz="900">
                          <a:solidFill>
                            <a:schemeClr val="lt1"/>
                          </a:solidFill>
                          <a:sym typeface="+mn-ea"/>
                        </a:rPr>
                        <a:t>ROI</a:t>
                      </a: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，</a:t>
                      </a:r>
                      <a:r>
                        <a:rPr lang="en-US" altLang="zh-CN" sz="900">
                          <a:solidFill>
                            <a:schemeClr val="lt1"/>
                          </a:solidFill>
                          <a:sym typeface="+mn-ea"/>
                        </a:rPr>
                        <a:t>2</a:t>
                      </a: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、拟合函数（默认从能量刻度中获取）</a:t>
                      </a:r>
                      <a:endParaRPr lang="zh-CN" altLang="en-US" sz="9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展示峰位、</a:t>
                      </a:r>
                      <a:r>
                        <a:rPr lang="en-US" altLang="zh-CN" sz="900">
                          <a:solidFill>
                            <a:schemeClr val="lt1"/>
                          </a:solidFill>
                          <a:sym typeface="+mn-ea"/>
                        </a:rPr>
                        <a:t>FWHM</a:t>
                      </a: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、峰面积、本地计数</a:t>
                      </a:r>
                      <a:endParaRPr lang="zh-CN" altLang="en-US" sz="9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拟合后曲线、本底曲线</a:t>
                      </a:r>
                      <a:endParaRPr lang="zh-CN" altLang="en-US" sz="900"/>
                    </a:p>
                    <a:p>
                      <a:pPr>
                        <a:buNone/>
                      </a:pPr>
                      <a:endParaRPr lang="zh-CN" altLang="en-US" sz="90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362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lt1"/>
                          </a:solidFill>
                          <a:sym typeface="+mn-ea"/>
                        </a:rPr>
                        <a:t>核素分析</a:t>
                      </a:r>
                      <a:endParaRPr lang="zh-CN" altLang="en-US" sz="9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bg1"/>
                          </a:solidFill>
                        </a:rPr>
                        <a:t>操作：</a:t>
                      </a:r>
                      <a:r>
                        <a:rPr lang="en-US" altLang="zh-CN" sz="900">
                          <a:solidFill>
                            <a:schemeClr val="bg1"/>
                          </a:solidFill>
                        </a:rPr>
                        <a:t>1.</a:t>
                      </a:r>
                      <a:r>
                        <a:rPr lang="zh-CN" altLang="en-US" sz="900">
                          <a:solidFill>
                            <a:schemeClr val="bg1"/>
                          </a:solidFill>
                        </a:rPr>
                        <a:t>在谱线上选择峰</a:t>
                      </a:r>
                      <a:endParaRPr lang="zh-CN" altLang="en-US" sz="90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900">
                          <a:solidFill>
                            <a:schemeClr val="bg1"/>
                          </a:solidFill>
                        </a:rPr>
                        <a:t>             2.</a:t>
                      </a:r>
                      <a:r>
                        <a:rPr lang="zh-CN" altLang="en-US" sz="900">
                          <a:solidFill>
                            <a:schemeClr val="bg1"/>
                          </a:solidFill>
                        </a:rPr>
                        <a:t>在核素列表中选择核素</a:t>
                      </a:r>
                      <a:endParaRPr lang="zh-CN" altLang="en-US" sz="9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bg1"/>
                          </a:solidFill>
                        </a:rPr>
                        <a:t>展示所选峰对应能量的可能核素列表</a:t>
                      </a:r>
                      <a:endParaRPr lang="zh-CN" altLang="en-US" sz="9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bg1"/>
                          </a:solidFill>
                        </a:rPr>
                        <a:t>根据所选核素其他峰信息，在谱线上展示能量区域及能量信息及拟合信息</a:t>
                      </a:r>
                      <a:endParaRPr lang="zh-CN" altLang="en-US" sz="9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55575" y="273685"/>
            <a:ext cx="4330065" cy="418338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900"/>
              <a:t>显示谱：</a:t>
            </a:r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</a:t>
            </a:r>
            <a:r>
              <a:rPr lang="zh-CN" altLang="en-US" sz="900"/>
              <a:t>能量计数谱：</a:t>
            </a:r>
            <a:endParaRPr lang="zh-CN" altLang="en-US" sz="900"/>
          </a:p>
          <a:p>
            <a:pPr indent="457200" algn="l"/>
            <a:r>
              <a:rPr lang="zh-CN" altLang="en-US" sz="900"/>
              <a:t>二维符合谱（如有数据支撑，如无数据支撑，则该页面不显示）</a:t>
            </a:r>
            <a:endParaRPr lang="zh-CN" altLang="en-US" sz="900"/>
          </a:p>
          <a:p>
            <a:pPr algn="l"/>
            <a:r>
              <a:rPr lang="zh-CN" altLang="en-US" sz="900"/>
              <a:t> </a:t>
            </a:r>
            <a:r>
              <a:rPr lang="en-US" altLang="zh-CN" sz="900"/>
              <a:t>     </a:t>
            </a:r>
            <a:endParaRPr lang="zh-CN" altLang="en-US" sz="900"/>
          </a:p>
          <a:p>
            <a:pPr algn="l"/>
            <a:endParaRPr lang="zh-CN" altLang="en-US" sz="900"/>
          </a:p>
          <a:p>
            <a:pPr algn="l"/>
            <a:r>
              <a:rPr lang="zh-CN" altLang="en-US" sz="900"/>
              <a:t>操作：</a:t>
            </a:r>
            <a:endParaRPr lang="zh-CN" altLang="en-US" sz="900"/>
          </a:p>
          <a:p>
            <a:pPr algn="l"/>
            <a:r>
              <a:rPr lang="en-US" altLang="zh-CN" sz="900">
                <a:sym typeface="+mn-ea"/>
              </a:rPr>
              <a:t>        1</a:t>
            </a:r>
            <a:r>
              <a:rPr lang="zh-CN" altLang="en-US" sz="900">
                <a:sym typeface="+mn-ea"/>
              </a:rPr>
              <a:t>、</a:t>
            </a:r>
            <a:r>
              <a:rPr lang="en-US" altLang="zh-CN" sz="900">
                <a:sym typeface="+mn-ea"/>
              </a:rPr>
              <a:t> </a:t>
            </a:r>
            <a:r>
              <a:rPr lang="zh-CN" altLang="en-US" sz="900">
                <a:sym typeface="+mn-ea"/>
              </a:rPr>
              <a:t>可放大缩小、自适应屏幕大小；</a:t>
            </a:r>
            <a:r>
              <a:rPr lang="zh-CN" altLang="en-US" sz="900"/>
              <a:t> </a:t>
            </a:r>
            <a:r>
              <a:rPr lang="en-US" altLang="zh-CN" sz="900"/>
              <a:t> </a:t>
            </a:r>
            <a:endParaRPr lang="en-US" altLang="zh-CN" sz="900"/>
          </a:p>
          <a:p>
            <a:pPr algn="l"/>
            <a:r>
              <a:rPr lang="en-US" altLang="zh-CN" sz="900"/>
              <a:t>        2</a:t>
            </a:r>
            <a:r>
              <a:rPr lang="zh-CN" altLang="en-US" sz="900"/>
              <a:t>、切换显示模式</a:t>
            </a:r>
            <a:endParaRPr lang="zh-CN" altLang="en-US" sz="900"/>
          </a:p>
          <a:p>
            <a:pPr algn="l"/>
            <a:endParaRPr lang="zh-CN" altLang="en-US" sz="900"/>
          </a:p>
          <a:p>
            <a:pPr algn="l"/>
            <a:endParaRPr lang="zh-CN" altLang="en-US" sz="900"/>
          </a:p>
        </p:txBody>
      </p:sp>
      <p:sp>
        <p:nvSpPr>
          <p:cNvPr id="5" name="矩形 4"/>
          <p:cNvSpPr/>
          <p:nvPr/>
        </p:nvSpPr>
        <p:spPr>
          <a:xfrm>
            <a:off x="155575" y="4572635"/>
            <a:ext cx="4330700" cy="22015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900"/>
              <a:t>能谱概要信息</a:t>
            </a:r>
            <a:endParaRPr lang="zh-CN" altLang="en-US" sz="900"/>
          </a:p>
          <a:p>
            <a:pPr algn="ctr"/>
            <a:endParaRPr lang="zh-CN" altLang="en-US" sz="900"/>
          </a:p>
          <a:p>
            <a:pPr algn="ctr"/>
            <a:r>
              <a:rPr lang="zh-CN" altLang="en-US" sz="900"/>
              <a:t>设备名称</a:t>
            </a:r>
            <a:endParaRPr lang="zh-CN" altLang="en-US" sz="900"/>
          </a:p>
          <a:p>
            <a:pPr algn="ctr"/>
            <a:r>
              <a:rPr lang="zh-CN" altLang="en-US" sz="900"/>
              <a:t>探测器数量</a:t>
            </a:r>
            <a:endParaRPr lang="zh-CN" altLang="en-US" sz="900"/>
          </a:p>
          <a:p>
            <a:pPr algn="ctr"/>
            <a:r>
              <a:rPr lang="zh-CN" altLang="en-US" sz="900"/>
              <a:t>最大道址</a:t>
            </a:r>
            <a:endParaRPr lang="zh-CN" altLang="en-US" sz="900"/>
          </a:p>
          <a:p>
            <a:pPr algn="ctr"/>
            <a:r>
              <a:rPr lang="zh-CN" altLang="en-US" sz="900"/>
              <a:t>测量开始时间</a:t>
            </a:r>
            <a:endParaRPr lang="zh-CN" altLang="en-US" sz="900"/>
          </a:p>
          <a:p>
            <a:pPr algn="ctr"/>
            <a:r>
              <a:rPr lang="zh-CN" altLang="en-US" sz="900"/>
              <a:t>真时间</a:t>
            </a:r>
            <a:endParaRPr lang="zh-CN" altLang="en-US" sz="900"/>
          </a:p>
          <a:p>
            <a:pPr algn="ctr"/>
            <a:r>
              <a:rPr lang="zh-CN" altLang="en-US" sz="900"/>
              <a:t>活时间</a:t>
            </a:r>
            <a:endParaRPr lang="zh-CN" altLang="en-US" sz="900"/>
          </a:p>
          <a:p>
            <a:pPr algn="ctr"/>
            <a:r>
              <a:rPr lang="zh-CN" altLang="en-US" sz="900"/>
              <a:t>符合时间窗</a:t>
            </a:r>
            <a:endParaRPr lang="zh-CN" altLang="en-US" sz="900"/>
          </a:p>
          <a:p>
            <a:pPr algn="ctr"/>
            <a:endParaRPr lang="zh-CN" altLang="en-US" sz="900"/>
          </a:p>
        </p:txBody>
      </p:sp>
      <p:sp>
        <p:nvSpPr>
          <p:cNvPr id="7" name="矩形 6"/>
          <p:cNvSpPr/>
          <p:nvPr/>
        </p:nvSpPr>
        <p:spPr>
          <a:xfrm>
            <a:off x="4530090" y="273685"/>
            <a:ext cx="7508875" cy="650113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900"/>
              <a:t>  </a:t>
            </a:r>
            <a:endParaRPr lang="zh-CN" altLang="en-US" sz="900"/>
          </a:p>
          <a:p>
            <a:pPr algn="l"/>
            <a:endParaRPr lang="zh-CN" altLang="en-US" sz="900"/>
          </a:p>
          <a:p>
            <a:pPr algn="l"/>
            <a:endParaRPr lang="zh-CN" altLang="en-US" sz="90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864100" y="768350"/>
          <a:ext cx="7010400" cy="163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266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功能</a:t>
                      </a:r>
                      <a:endParaRPr lang="zh-CN" altLang="en-US" sz="9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前置条件</a:t>
                      </a:r>
                      <a:endParaRPr lang="zh-CN" altLang="en-US" sz="9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本区域展示</a:t>
                      </a:r>
                      <a:endParaRPr lang="zh-CN" altLang="en-US" sz="9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谱线展示</a:t>
                      </a:r>
                      <a:endParaRPr lang="zh-CN" altLang="en-US" sz="900"/>
                    </a:p>
                  </a:txBody>
                  <a:tcPr/>
                </a:tc>
              </a:tr>
              <a:tr h="5029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bg1"/>
                          </a:solidFill>
                        </a:rPr>
                        <a:t>粒子筛选</a:t>
                      </a:r>
                      <a:endParaRPr lang="zh-CN" altLang="en-US" sz="9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90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900">
                          <a:solidFill>
                            <a:schemeClr val="bg1"/>
                          </a:solidFill>
                        </a:rPr>
                        <a:t>、选择条件：</a:t>
                      </a:r>
                      <a:r>
                        <a:rPr lang="zh-CN" altLang="en-US" sz="900">
                          <a:solidFill>
                            <a:schemeClr val="bg1"/>
                          </a:solidFill>
                          <a:sym typeface="+mn-ea"/>
                        </a:rPr>
                        <a:t>时间差、能量、符合次数</a:t>
                      </a:r>
                      <a:endParaRPr lang="zh-CN" altLang="en-US" sz="900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900">
                          <a:solidFill>
                            <a:schemeClr val="bg1"/>
                          </a:solidFill>
                          <a:sym typeface="+mn-ea"/>
                        </a:rPr>
                        <a:t>2</a:t>
                      </a:r>
                      <a:r>
                        <a:rPr lang="zh-CN" altLang="en-US" sz="900">
                          <a:solidFill>
                            <a:schemeClr val="bg1"/>
                          </a:solidFill>
                          <a:sym typeface="+mn-ea"/>
                        </a:rPr>
                        <a:t>、</a:t>
                      </a:r>
                      <a:r>
                        <a:rPr lang="zh-CN" altLang="en-US" sz="900">
                          <a:solidFill>
                            <a:schemeClr val="bg1"/>
                          </a:solidFill>
                          <a:sym typeface="+mn-ea"/>
                        </a:rPr>
                        <a:t>画圆或者矩形确定范围</a:t>
                      </a:r>
                      <a:endParaRPr lang="zh-CN" altLang="en-US" sz="9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900">
                          <a:solidFill>
                            <a:schemeClr val="bg1"/>
                          </a:solidFill>
                        </a:rPr>
                        <a:t>筛选结果</a:t>
                      </a:r>
                      <a:endParaRPr lang="zh-CN" altLang="en-US" sz="9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/>
                      <a:endParaRPr lang="zh-CN" altLang="en-US" sz="90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6445" y="-428625"/>
            <a:ext cx="13725525" cy="7715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" y="1151255"/>
            <a:ext cx="2294890" cy="2476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00*367"/>
  <p:tag name="TABLE_ENDDRAG_RECT" val="129*89*700*367"/>
</p:tagLst>
</file>

<file path=ppt/tags/tag2.xml><?xml version="1.0" encoding="utf-8"?>
<p:tagLst xmlns:p="http://schemas.openxmlformats.org/presentationml/2006/main">
  <p:tag name="TABLE_ENDDRAG_ORIGIN_RECT" val="719*137"/>
  <p:tag name="TABLE_ENDDRAG_RECT" val="63*279*719*137"/>
</p:tagLst>
</file>

<file path=ppt/tags/tag3.xml><?xml version="1.0" encoding="utf-8"?>
<p:tagLst xmlns:p="http://schemas.openxmlformats.org/presentationml/2006/main">
  <p:tag name="TABLE_ENDDRAG_ORIGIN_RECT" val="551*84"/>
  <p:tag name="TABLE_ENDDRAG_RECT" val="200*285*551*8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2956</Words>
  <Application>WPS 演示</Application>
  <PresentationFormat>宽屏</PresentationFormat>
  <Paragraphs>377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moleuser1</dc:creator>
  <cp:lastModifiedBy>InnerPeace</cp:lastModifiedBy>
  <cp:revision>58</cp:revision>
  <dcterms:created xsi:type="dcterms:W3CDTF">2023-08-09T12:44:00Z</dcterms:created>
  <dcterms:modified xsi:type="dcterms:W3CDTF">2025-12-15T02:35:41Z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2052-12.1.0.22175</vt:lpwstr>
  </property>
  <property fmtid="{D5CDD505-2E9C-101B-9397-08002B2CF9AE}" pid="3" name="ICV">
    <vt:lpwstr>5834E950FD5747BAAC0F0CAEF70A6C4E_12</vt:lpwstr>
  </property>
</Properties>
</file>